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notesMasterIdLst>
    <p:notesMasterId r:id="rId15"/>
  </p:notesMasterIdLst>
  <p:sldIdLst>
    <p:sldId id="256" r:id="rId2"/>
    <p:sldId id="257" r:id="rId3"/>
    <p:sldId id="264" r:id="rId4"/>
    <p:sldId id="261" r:id="rId5"/>
    <p:sldId id="272" r:id="rId6"/>
    <p:sldId id="265" r:id="rId7"/>
    <p:sldId id="270" r:id="rId8"/>
    <p:sldId id="271" r:id="rId9"/>
    <p:sldId id="262" r:id="rId10"/>
    <p:sldId id="263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72"/>
    <p:restoredTop sz="94648"/>
  </p:normalViewPr>
  <p:slideViewPr>
    <p:cSldViewPr snapToGrid="0" snapToObjects="1">
      <p:cViewPr varScale="1">
        <p:scale>
          <a:sx n="131" d="100"/>
          <a:sy n="131" d="100"/>
        </p:scale>
        <p:origin x="21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383DF-E1FD-AE44-9408-6DFB3B09F941}" type="datetimeFigureOut">
              <a:rPr lang="en-US" smtClean="0"/>
              <a:t>9/26/19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D1130-74B5-9A46-A5B1-13EE64463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93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D1130-74B5-9A46-A5B1-13EE644635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5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2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3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7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93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1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4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6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4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27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35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3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FF08E8F-2AF4-664A-A7FD-A7249EF36456}" type="datetimeFigureOut">
              <a:rPr lang="en-US" smtClean="0"/>
              <a:t>9/26/19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B7DAE46-999E-A04A-8B59-B75FB9565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446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0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Paul.gafni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BA1B-CCC0-4A4A-8B20-EA8C11C19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697" y="2496064"/>
            <a:ext cx="10985157" cy="20703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Conjectures and Counter-Examples</a:t>
            </a:r>
            <a:br>
              <a:rPr lang="en-US" dirty="0"/>
            </a:br>
            <a:br>
              <a:rPr lang="en-US" dirty="0"/>
            </a:br>
            <a:r>
              <a:rPr lang="en-US" sz="4700" dirty="0"/>
              <a:t>Centering Student Thinking </a:t>
            </a:r>
            <a:br>
              <a:rPr lang="en-US" sz="4700" dirty="0"/>
            </a:br>
            <a:r>
              <a:rPr lang="en-US" sz="4700" dirty="0"/>
              <a:t>Using </a:t>
            </a:r>
            <a:br>
              <a:rPr lang="en-US" sz="4700" dirty="0"/>
            </a:br>
            <a:r>
              <a:rPr lang="en-US" sz="4700" dirty="0"/>
              <a:t>Genuine Mathematical Conversations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670C7-82E0-DF42-A5B4-D676D4C83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2F746-ABE5-A44F-A9F1-A2239679AFD8}"/>
              </a:ext>
            </a:extLst>
          </p:cNvPr>
          <p:cNvSpPr txBox="1"/>
          <p:nvPr/>
        </p:nvSpPr>
        <p:spPr>
          <a:xfrm>
            <a:off x="1109609" y="5506948"/>
            <a:ext cx="4369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Paul Gafni</a:t>
            </a:r>
          </a:p>
          <a:p>
            <a:r>
              <a:rPr lang="en-US" dirty="0"/>
              <a:t>National Council of Teachers of Mathematics</a:t>
            </a:r>
          </a:p>
          <a:p>
            <a:r>
              <a:rPr lang="en-US" dirty="0"/>
              <a:t>Boston,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10C7F1-2B59-DF49-86F3-F98D90298D25}"/>
              </a:ext>
            </a:extLst>
          </p:cNvPr>
          <p:cNvSpPr txBox="1"/>
          <p:nvPr/>
        </p:nvSpPr>
        <p:spPr>
          <a:xfrm>
            <a:off x="8637374" y="5774194"/>
            <a:ext cx="21393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Grades 2 and up!</a:t>
            </a:r>
          </a:p>
        </p:txBody>
      </p:sp>
    </p:spTree>
    <p:extLst>
      <p:ext uri="{BB962C8B-B14F-4D97-AF65-F5344CB8AC3E}">
        <p14:creationId xmlns:p14="http://schemas.microsoft.com/office/powerpoint/2010/main" val="375058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BA1B-CCC0-4A4A-8B20-EA8C11C19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816" y="2174789"/>
            <a:ext cx="11858368" cy="18040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Objectives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-Get you using Conjectures and Counter-Examples</a:t>
            </a:r>
            <a:br>
              <a:rPr lang="en-US" sz="4700" dirty="0"/>
            </a:br>
            <a:br>
              <a:rPr lang="en-US" sz="4700" dirty="0"/>
            </a:br>
            <a:r>
              <a:rPr lang="en-US" sz="3600" dirty="0"/>
              <a:t>-Empower you to put this in students’ hands on Monday!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670C7-82E0-DF42-A5B4-D676D4C83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2F746-ABE5-A44F-A9F1-A2239679AFD8}"/>
              </a:ext>
            </a:extLst>
          </p:cNvPr>
          <p:cNvSpPr txBox="1"/>
          <p:nvPr/>
        </p:nvSpPr>
        <p:spPr>
          <a:xfrm>
            <a:off x="1109609" y="5506948"/>
            <a:ext cx="5243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Paul Gafni</a:t>
            </a:r>
          </a:p>
          <a:p>
            <a:r>
              <a:rPr lang="en-US" dirty="0"/>
              <a:t>National Council of Teachers of Mathematics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10C7F1-2B59-DF49-86F3-F98D90298D25}"/>
              </a:ext>
            </a:extLst>
          </p:cNvPr>
          <p:cNvSpPr txBox="1"/>
          <p:nvPr/>
        </p:nvSpPr>
        <p:spPr>
          <a:xfrm>
            <a:off x="8637374" y="5774194"/>
            <a:ext cx="21393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Grades 2 and up!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A70AB9-F0C9-AA42-B306-7F24D7D844AE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196305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32054" y="1150506"/>
            <a:ext cx="11727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What are Conjectures and Counter-Examples?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DF85F-7C08-D745-851B-5792FD84423C}"/>
              </a:ext>
            </a:extLst>
          </p:cNvPr>
          <p:cNvSpPr txBox="1"/>
          <p:nvPr/>
        </p:nvSpPr>
        <p:spPr>
          <a:xfrm>
            <a:off x="1050320" y="4610909"/>
            <a:ext cx="60324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Conjecture: Everything with legs can walk.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946D6-B4E2-4B47-9208-AA8D82A27B04}"/>
              </a:ext>
            </a:extLst>
          </p:cNvPr>
          <p:cNvSpPr txBox="1"/>
          <p:nvPr/>
        </p:nvSpPr>
        <p:spPr>
          <a:xfrm>
            <a:off x="978894" y="2440678"/>
            <a:ext cx="62071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Conjecture: Everything that can fly is a bird.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E79654-63B3-0B4F-99D8-FA8589C7D601}"/>
              </a:ext>
            </a:extLst>
          </p:cNvPr>
          <p:cNvSpPr txBox="1"/>
          <p:nvPr/>
        </p:nvSpPr>
        <p:spPr>
          <a:xfrm>
            <a:off x="6126972" y="290015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Counter-examples: 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85B70E-8329-4941-B021-3444F0E9A280}"/>
              </a:ext>
            </a:extLst>
          </p:cNvPr>
          <p:cNvSpPr txBox="1"/>
          <p:nvPr/>
        </p:nvSpPr>
        <p:spPr>
          <a:xfrm>
            <a:off x="8462392" y="2911137"/>
            <a:ext cx="15023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Planes</a:t>
            </a:r>
          </a:p>
          <a:p>
            <a:r>
              <a:rPr lang="en-US" dirty="0"/>
              <a:t>Helicopters</a:t>
            </a:r>
          </a:p>
          <a:p>
            <a:r>
              <a:rPr lang="en-US" dirty="0"/>
              <a:t>Mosquitos</a:t>
            </a:r>
          </a:p>
          <a:p>
            <a:r>
              <a:rPr lang="en-US" dirty="0"/>
              <a:t>Space ships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BF789B-D590-1244-A924-60BA6781F370}"/>
              </a:ext>
            </a:extLst>
          </p:cNvPr>
          <p:cNvSpPr txBox="1"/>
          <p:nvPr/>
        </p:nvSpPr>
        <p:spPr>
          <a:xfrm>
            <a:off x="8489092" y="4060495"/>
            <a:ext cx="1322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Penguins?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61D731-5963-8A46-AC65-748D1B32D342}"/>
              </a:ext>
            </a:extLst>
          </p:cNvPr>
          <p:cNvSpPr txBox="1"/>
          <p:nvPr/>
        </p:nvSpPr>
        <p:spPr>
          <a:xfrm>
            <a:off x="6131088" y="507907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Counter-examples: 	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E50A1C-3FF8-F944-A0A0-20595C33284B}"/>
              </a:ext>
            </a:extLst>
          </p:cNvPr>
          <p:cNvSpPr txBox="1"/>
          <p:nvPr/>
        </p:nvSpPr>
        <p:spPr>
          <a:xfrm>
            <a:off x="8466508" y="5090051"/>
            <a:ext cx="9188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Chairs</a:t>
            </a:r>
          </a:p>
          <a:p>
            <a:r>
              <a:rPr lang="en-US" dirty="0"/>
              <a:t>Tables</a:t>
            </a:r>
          </a:p>
          <a:p>
            <a:r>
              <a:rPr lang="en-US" dirty="0"/>
              <a:t>Wine</a:t>
            </a:r>
          </a:p>
          <a:p>
            <a:r>
              <a:rPr lang="en-US" dirty="0"/>
              <a:t>Babies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6B10F-4DD9-AB46-80F8-9CC1A4E76B5B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33075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30728DF-3130-DF4F-8C93-130AE221EA09}"/>
              </a:ext>
            </a:extLst>
          </p:cNvPr>
          <p:cNvSpPr txBox="1">
            <a:spLocks/>
          </p:cNvSpPr>
          <p:nvPr/>
        </p:nvSpPr>
        <p:spPr>
          <a:xfrm>
            <a:off x="810001" y="5280847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17601-4908-4743-86B0-0A4848C16D0A}"/>
              </a:ext>
            </a:extLst>
          </p:cNvPr>
          <p:cNvSpPr txBox="1"/>
          <p:nvPr/>
        </p:nvSpPr>
        <p:spPr>
          <a:xfrm>
            <a:off x="303372" y="403140"/>
            <a:ext cx="567655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A Classic 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0A6E5D-CF91-5A41-8AD0-C8FECF44CE8D}"/>
              </a:ext>
            </a:extLst>
          </p:cNvPr>
          <p:cNvSpPr txBox="1"/>
          <p:nvPr/>
        </p:nvSpPr>
        <p:spPr>
          <a:xfrm>
            <a:off x="922200" y="2971096"/>
            <a:ext cx="32351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Pick a positive integer.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2F5B4-2117-9F4F-8949-128F719A4090}"/>
              </a:ext>
            </a:extLst>
          </p:cNvPr>
          <p:cNvSpPr txBox="1"/>
          <p:nvPr/>
        </p:nvSpPr>
        <p:spPr>
          <a:xfrm>
            <a:off x="8721982" y="2946382"/>
            <a:ext cx="25474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           Let’s try  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D76267-0F2C-D046-8BB3-D92833423139}"/>
              </a:ext>
            </a:extLst>
          </p:cNvPr>
          <p:cNvSpPr txBox="1"/>
          <p:nvPr/>
        </p:nvSpPr>
        <p:spPr>
          <a:xfrm>
            <a:off x="913436" y="3499305"/>
            <a:ext cx="6877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Add all its factors, not including the number itself.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63C55-F6F3-DB48-AB62-DACFFB014D89}"/>
              </a:ext>
            </a:extLst>
          </p:cNvPr>
          <p:cNvSpPr txBox="1"/>
          <p:nvPr/>
        </p:nvSpPr>
        <p:spPr>
          <a:xfrm>
            <a:off x="8464558" y="3472148"/>
            <a:ext cx="28344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1 + 2 + 4 + 8    =   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DC5BDE-5C6F-8B4B-A7A7-94374CEC3C55}"/>
              </a:ext>
            </a:extLst>
          </p:cNvPr>
          <p:cNvSpPr txBox="1"/>
          <p:nvPr/>
        </p:nvSpPr>
        <p:spPr>
          <a:xfrm>
            <a:off x="888722" y="4076937"/>
            <a:ext cx="64844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Repeat the process with the resultant number.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22B2A-FC67-1240-8828-DFBE3A7E7E0E}"/>
              </a:ext>
            </a:extLst>
          </p:cNvPr>
          <p:cNvSpPr txBox="1"/>
          <p:nvPr/>
        </p:nvSpPr>
        <p:spPr>
          <a:xfrm>
            <a:off x="8405647" y="4087093"/>
            <a:ext cx="28985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    1 + 3 + 5       =     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A97D0-1008-2F46-9229-5C6F73BABFDC}"/>
              </a:ext>
            </a:extLst>
          </p:cNvPr>
          <p:cNvSpPr txBox="1"/>
          <p:nvPr/>
        </p:nvSpPr>
        <p:spPr>
          <a:xfrm>
            <a:off x="8812879" y="4604834"/>
            <a:ext cx="2569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1 + 3            =    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9CE924-1B14-B148-892D-A99188C954D4}"/>
              </a:ext>
            </a:extLst>
          </p:cNvPr>
          <p:cNvSpPr txBox="1"/>
          <p:nvPr/>
        </p:nvSpPr>
        <p:spPr>
          <a:xfrm>
            <a:off x="8072476" y="2121703"/>
            <a:ext cx="25619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An Example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12B1BA-5E68-2B40-8AB9-52BD19F53DAC}"/>
              </a:ext>
            </a:extLst>
          </p:cNvPr>
          <p:cNvSpPr txBox="1"/>
          <p:nvPr/>
        </p:nvSpPr>
        <p:spPr>
          <a:xfrm>
            <a:off x="390857" y="2251187"/>
            <a:ext cx="2475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Process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8178E6-FBA3-3340-A826-B4B125DE2688}"/>
              </a:ext>
            </a:extLst>
          </p:cNvPr>
          <p:cNvSpPr txBox="1"/>
          <p:nvPr/>
        </p:nvSpPr>
        <p:spPr>
          <a:xfrm>
            <a:off x="765829" y="5081136"/>
            <a:ext cx="4394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do you notice?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0C569F-8DA4-9C46-A220-B1228058C6DC}"/>
              </a:ext>
            </a:extLst>
          </p:cNvPr>
          <p:cNvSpPr txBox="1"/>
          <p:nvPr/>
        </p:nvSpPr>
        <p:spPr>
          <a:xfrm>
            <a:off x="1902655" y="5582745"/>
            <a:ext cx="4652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do you wonder?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525F6B-0D37-BF4F-AC79-5A49E58E8A53}"/>
              </a:ext>
            </a:extLst>
          </p:cNvPr>
          <p:cNvSpPr txBox="1"/>
          <p:nvPr/>
        </p:nvSpPr>
        <p:spPr>
          <a:xfrm>
            <a:off x="3080673" y="6031710"/>
            <a:ext cx="6218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do you want to try next?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8773B2-BA76-0A4C-85DE-8EEB364723F0}"/>
              </a:ext>
            </a:extLst>
          </p:cNvPr>
          <p:cNvSpPr txBox="1"/>
          <p:nvPr/>
        </p:nvSpPr>
        <p:spPr>
          <a:xfrm>
            <a:off x="8792281" y="5090868"/>
            <a:ext cx="2491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1 + 2            =    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349F9E-A265-4341-BF1E-D98E1F23BA61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295005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C117601-4908-4743-86B0-0A4848C16D0A}"/>
              </a:ext>
            </a:extLst>
          </p:cNvPr>
          <p:cNvSpPr txBox="1"/>
          <p:nvPr/>
        </p:nvSpPr>
        <p:spPr>
          <a:xfrm>
            <a:off x="303372" y="403140"/>
            <a:ext cx="567655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A Classic Problem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349F9E-A265-4341-BF1E-D98E1F23BA61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806455-7C1A-3C49-8CD4-094034A3F40F}"/>
              </a:ext>
            </a:extLst>
          </p:cNvPr>
          <p:cNvSpPr txBox="1"/>
          <p:nvPr/>
        </p:nvSpPr>
        <p:spPr>
          <a:xfrm>
            <a:off x="390857" y="2251187"/>
            <a:ext cx="110229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Play around with it for a couple minutes. </a:t>
            </a:r>
          </a:p>
          <a:p>
            <a:endParaRPr lang="en-US" sz="3200" dirty="0"/>
          </a:p>
          <a:p>
            <a:r>
              <a:rPr lang="en-US" sz="3200" dirty="0"/>
              <a:t>Maybe try a couple other numbers to test some things…</a:t>
            </a:r>
          </a:p>
          <a:p>
            <a:endParaRPr lang="en-US" sz="3200" dirty="0"/>
          </a:p>
          <a:p>
            <a:r>
              <a:rPr lang="en-US" sz="3200" dirty="0"/>
              <a:t>Feel free to chat about what you find.</a:t>
            </a:r>
          </a:p>
        </p:txBody>
      </p:sp>
    </p:spTree>
    <p:extLst>
      <p:ext uri="{BB962C8B-B14F-4D97-AF65-F5344CB8AC3E}">
        <p14:creationId xmlns:p14="http://schemas.microsoft.com/office/powerpoint/2010/main" val="186851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157360" y="1044670"/>
            <a:ext cx="5222905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In My Classroom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212A9C-428D-4D4F-AED9-58CB84222C4A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F2D68-3724-A041-B0DC-7809D5A87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65" y="2299062"/>
            <a:ext cx="3971107" cy="2952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7CCE06-C1F2-FC43-BB10-3AE451582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818" y="5443402"/>
            <a:ext cx="2030359" cy="119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51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61863" y="969358"/>
            <a:ext cx="560121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Any Conjectures?</a:t>
            </a:r>
            <a:br>
              <a:rPr lang="en-US" sz="4900" b="1" dirty="0"/>
            </a:br>
            <a:endParaRPr lang="en-US" sz="4900" b="1" dirty="0"/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3E0EDA20-0283-474E-9751-F431444E16F4}"/>
              </a:ext>
            </a:extLst>
          </p:cNvPr>
          <p:cNvSpPr txBox="1">
            <a:spLocks/>
          </p:cNvSpPr>
          <p:nvPr/>
        </p:nvSpPr>
        <p:spPr>
          <a:xfrm>
            <a:off x="810001" y="5633546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864715-4086-CE40-8DEC-AFE59EB371CB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D8021E-0621-4C45-BEE7-632E44772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476" y="2083907"/>
            <a:ext cx="3022792" cy="22061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C68383-048F-5B48-B32C-BD5475A47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676" y="4459366"/>
            <a:ext cx="3022792" cy="22323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7D41D5-89F1-674A-8FFA-58B22D262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83" y="2154664"/>
            <a:ext cx="3035683" cy="223232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FCCFD1B-A63B-DB44-BAFF-63C6A5910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676" y="2154664"/>
            <a:ext cx="3022792" cy="216639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D426EBF-B306-2848-AA49-436799CA5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991" y="4489096"/>
            <a:ext cx="3013675" cy="216639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738048A-F523-9B42-9386-4A41647EA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0476" y="4489096"/>
            <a:ext cx="3022791" cy="220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61863" y="969358"/>
            <a:ext cx="7587333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Low Floors, High Ceilings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864715-4086-CE40-8DEC-AFE59EB371CB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8EB4F2-1B72-2941-A4EB-3BFE1E85D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840" y="4636477"/>
            <a:ext cx="2816572" cy="21001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7FC130-350A-A14B-ACF5-2FDDA7353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249" y="3411565"/>
            <a:ext cx="4533873" cy="32613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DC3F76-C5DC-194A-A745-98E74205C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1077"/>
            <a:ext cx="2959833" cy="2216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CF3224D-65F9-A046-8B8D-98BD8760B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9840" y="2024659"/>
            <a:ext cx="2992632" cy="233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61863" y="969358"/>
            <a:ext cx="11325536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While the Rest of Us Had Moved on…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3E0EDA20-0283-474E-9751-F431444E16F4}"/>
              </a:ext>
            </a:extLst>
          </p:cNvPr>
          <p:cNvSpPr txBox="1">
            <a:spLocks/>
          </p:cNvSpPr>
          <p:nvPr/>
        </p:nvSpPr>
        <p:spPr>
          <a:xfrm>
            <a:off x="-1096620" y="4777748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864715-4086-CE40-8DEC-AFE59EB371CB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76670DE-117D-5448-B5B4-4644BB734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53" y="2431914"/>
            <a:ext cx="5463457" cy="41050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3761AD-2252-5B4E-AC63-483CC37C9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996" y="2431914"/>
            <a:ext cx="5968043" cy="41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23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167265" y="992742"/>
            <a:ext cx="8704627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Overheard in the Classroom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270531-19D3-E347-A8D9-2698C8814675}"/>
              </a:ext>
            </a:extLst>
          </p:cNvPr>
          <p:cNvSpPr txBox="1"/>
          <p:nvPr/>
        </p:nvSpPr>
        <p:spPr>
          <a:xfrm>
            <a:off x="607921" y="4458879"/>
            <a:ext cx="442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Ooh—ooh, it works for 4</a:t>
            </a:r>
            <a:r>
              <a:rPr lang="en-US" baseline="30000" dirty="0"/>
              <a:t>th</a:t>
            </a:r>
            <a:r>
              <a:rPr lang="en-US" dirty="0"/>
              <a:t> powers too! 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3E0EDA20-0283-474E-9751-F431444E16F4}"/>
              </a:ext>
            </a:extLst>
          </p:cNvPr>
          <p:cNvSpPr txBox="1">
            <a:spLocks/>
          </p:cNvSpPr>
          <p:nvPr/>
        </p:nvSpPr>
        <p:spPr>
          <a:xfrm>
            <a:off x="241588" y="5008996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D23127-3376-A243-8FBD-A4222709B0EA}"/>
              </a:ext>
            </a:extLst>
          </p:cNvPr>
          <p:cNvSpPr txBox="1"/>
          <p:nvPr/>
        </p:nvSpPr>
        <p:spPr>
          <a:xfrm>
            <a:off x="1380890" y="2722949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125 </a:t>
            </a:r>
            <a:r>
              <a:rPr lang="en-US" dirty="0">
                <a:sym typeface="Wingdings" pitchFamily="2" charset="2"/>
              </a:rPr>
              <a:t> 1 + 5 + 25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1D18B9-D0A4-EE4E-8C7A-896EF67B1689}"/>
              </a:ext>
            </a:extLst>
          </p:cNvPr>
          <p:cNvSpPr txBox="1"/>
          <p:nvPr/>
        </p:nvSpPr>
        <p:spPr>
          <a:xfrm>
            <a:off x="1588141" y="3092281"/>
            <a:ext cx="158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1 + 2 + 4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F64878-F8AC-A647-8720-18F26755B1D5}"/>
              </a:ext>
            </a:extLst>
          </p:cNvPr>
          <p:cNvSpPr txBox="1"/>
          <p:nvPr/>
        </p:nvSpPr>
        <p:spPr>
          <a:xfrm>
            <a:off x="1524021" y="3448465"/>
            <a:ext cx="171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27 </a:t>
            </a:r>
            <a:r>
              <a:rPr lang="en-US" dirty="0">
                <a:sym typeface="Wingdings" pitchFamily="2" charset="2"/>
              </a:rPr>
              <a:t> 1 + 3 + 9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94BB04F-9C79-4340-9438-28ABE8F20E71}"/>
                  </a:ext>
                </a:extLst>
              </p:cNvPr>
              <p:cNvSpPr txBox="1"/>
              <p:nvPr/>
            </p:nvSpPr>
            <p:spPr>
              <a:xfrm>
                <a:off x="5094465" y="3047785"/>
                <a:ext cx="2213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??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94BB04F-9C79-4340-9438-28ABE8F20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465" y="3047785"/>
                <a:ext cx="2213042" cy="369332"/>
              </a:xfrm>
              <a:prstGeom prst="rect">
                <a:avLst/>
              </a:prstGeom>
              <a:blipFill>
                <a:blip r:embed="rId2"/>
                <a:stretch>
                  <a:fillRect b="-20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B055C8D-30B8-1D44-A024-68350E756DAD}"/>
                  </a:ext>
                </a:extLst>
              </p:cNvPr>
              <p:cNvSpPr txBox="1"/>
              <p:nvPr/>
            </p:nvSpPr>
            <p:spPr>
              <a:xfrm>
                <a:off x="4413099" y="3559721"/>
                <a:ext cx="740619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Wait, didn’t we learn a formula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b="0" dirty="0"/>
                  <a:t> ?</a:t>
                </a:r>
              </a:p>
              <a:p>
                <a:r>
                  <a:rPr lang="en-US" dirty="0"/>
                  <a:t>	What was it called? Geometric Series or something like that?</a:t>
                </a:r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B055C8D-30B8-1D44-A024-68350E756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099" y="3559721"/>
                <a:ext cx="7406195" cy="923330"/>
              </a:xfrm>
              <a:prstGeom prst="rect">
                <a:avLst/>
              </a:prstGeom>
              <a:blipFill>
                <a:blip r:embed="rId3"/>
                <a:stretch>
                  <a:fillRect l="-513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FFC7186-C19B-BB42-9E0A-B4A14648EC2A}"/>
              </a:ext>
            </a:extLst>
          </p:cNvPr>
          <p:cNvSpPr txBox="1"/>
          <p:nvPr/>
        </p:nvSpPr>
        <p:spPr>
          <a:xfrm>
            <a:off x="234776" y="2261284"/>
            <a:ext cx="5240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Wait, I noticed something about 3</a:t>
            </a:r>
            <a:r>
              <a:rPr lang="en-US" baseline="30000" dirty="0"/>
              <a:t>rd</a:t>
            </a:r>
            <a:r>
              <a:rPr lang="en-US" dirty="0"/>
              <a:t> powers…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3DD73-9366-E840-9134-A542F898917C}"/>
              </a:ext>
            </a:extLst>
          </p:cNvPr>
          <p:cNvSpPr txBox="1"/>
          <p:nvPr/>
        </p:nvSpPr>
        <p:spPr>
          <a:xfrm>
            <a:off x="607921" y="2673460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1423A-37F3-E944-812C-88E395B77687}"/>
              </a:ext>
            </a:extLst>
          </p:cNvPr>
          <p:cNvSpPr txBox="1"/>
          <p:nvPr/>
        </p:nvSpPr>
        <p:spPr>
          <a:xfrm>
            <a:off x="4519579" y="2714433"/>
            <a:ext cx="2457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have a conjecture!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D87E7F-7F69-DA4C-97C1-B97664F54F2E}"/>
              </a:ext>
            </a:extLst>
          </p:cNvPr>
          <p:cNvSpPr txBox="1"/>
          <p:nvPr/>
        </p:nvSpPr>
        <p:spPr>
          <a:xfrm>
            <a:off x="1288598" y="4776388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625 </a:t>
            </a:r>
            <a:r>
              <a:rPr lang="en-US" dirty="0">
                <a:sym typeface="Wingdings" pitchFamily="2" charset="2"/>
              </a:rPr>
              <a:t> 1 + 5 + 25 + 125 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6EA265-9C10-F547-8DC8-8A75EE80EB2D}"/>
              </a:ext>
            </a:extLst>
          </p:cNvPr>
          <p:cNvSpPr txBox="1"/>
          <p:nvPr/>
        </p:nvSpPr>
        <p:spPr>
          <a:xfrm>
            <a:off x="1495849" y="5145720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81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1 + 3 + 9 + 27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04EE31-5487-1748-8FC8-648C1032E262}"/>
                  </a:ext>
                </a:extLst>
              </p:cNvPr>
              <p:cNvSpPr txBox="1"/>
              <p:nvPr/>
            </p:nvSpPr>
            <p:spPr>
              <a:xfrm>
                <a:off x="4885457" y="5048930"/>
                <a:ext cx="43008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So can we say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→1+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?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04EE31-5487-1748-8FC8-648C1032E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457" y="5048930"/>
                <a:ext cx="4300857" cy="646331"/>
              </a:xfrm>
              <a:prstGeom prst="rect">
                <a:avLst/>
              </a:prstGeom>
              <a:blipFill>
                <a:blip r:embed="rId4"/>
                <a:stretch>
                  <a:fillRect l="-1180" t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A6DF5A9-315C-AD42-915F-7046A05EE319}"/>
              </a:ext>
            </a:extLst>
          </p:cNvPr>
          <p:cNvSpPr txBox="1"/>
          <p:nvPr/>
        </p:nvSpPr>
        <p:spPr>
          <a:xfrm>
            <a:off x="7428338" y="50989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019C55-603B-774C-A010-F31776877F2C}"/>
                  </a:ext>
                </a:extLst>
              </p:cNvPr>
              <p:cNvSpPr txBox="1"/>
              <p:nvPr/>
            </p:nvSpPr>
            <p:spPr>
              <a:xfrm>
                <a:off x="607921" y="5558839"/>
                <a:ext cx="9557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Oh no! Isn’t 64 a Counter-Example? It’s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but it’s got way more factors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019C55-603B-774C-A010-F31776877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21" y="5558839"/>
                <a:ext cx="9557232" cy="369332"/>
              </a:xfrm>
              <a:prstGeom prst="rect">
                <a:avLst/>
              </a:prstGeom>
              <a:blipFill>
                <a:blip r:embed="rId5"/>
                <a:stretch>
                  <a:fillRect l="-665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12EED6-9996-B042-8D50-7738A1084318}"/>
                  </a:ext>
                </a:extLst>
              </p:cNvPr>
              <p:cNvSpPr txBox="1"/>
              <p:nvPr/>
            </p:nvSpPr>
            <p:spPr>
              <a:xfrm>
                <a:off x="5052425" y="6061035"/>
                <a:ext cx="39669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OK, I guess it’s only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odd.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12EED6-9996-B042-8D50-7738A1084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425" y="6061035"/>
                <a:ext cx="3966920" cy="369332"/>
              </a:xfrm>
              <a:prstGeom prst="rect">
                <a:avLst/>
              </a:prstGeom>
              <a:blipFill>
                <a:blip r:embed="rId6"/>
                <a:stretch>
                  <a:fillRect l="-1278" t="-3333" r="-31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541129-F58A-2F4D-8C9B-B2BFCF8FCE7C}"/>
                  </a:ext>
                </a:extLst>
              </p:cNvPr>
              <p:cNvSpPr txBox="1"/>
              <p:nvPr/>
            </p:nvSpPr>
            <p:spPr>
              <a:xfrm>
                <a:off x="598211" y="6373896"/>
                <a:ext cx="39637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But… it worked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, didn’t it?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541129-F58A-2F4D-8C9B-B2BFCF8FC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11" y="6373896"/>
                <a:ext cx="3963714" cy="369332"/>
              </a:xfrm>
              <a:prstGeom prst="rect">
                <a:avLst/>
              </a:prstGeom>
              <a:blipFill>
                <a:blip r:embed="rId7"/>
                <a:stretch>
                  <a:fillRect l="-958" t="-6667" r="-31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E2C102A-74D5-D44B-890E-5911CB3CF4B5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40145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2" grpId="0"/>
      <p:bldP spid="43" grpId="0"/>
      <p:bldP spid="44" grpId="0"/>
      <p:bldP spid="45" grpId="0"/>
      <p:bldP spid="2" grpId="0"/>
      <p:bldP spid="3" grpId="0"/>
      <p:bldP spid="5" grpId="0"/>
      <p:bldP spid="33" grpId="0"/>
      <p:bldP spid="34" grpId="0"/>
      <p:bldP spid="4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129302" y="921140"/>
            <a:ext cx="8794395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Adding Rigor with Definitions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2B4779-8D85-6E44-BA39-937EB917E2BC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CE2311-0B5E-8447-90F6-69EC3A2251D0}"/>
              </a:ext>
            </a:extLst>
          </p:cNvPr>
          <p:cNvSpPr txBox="1"/>
          <p:nvPr/>
        </p:nvSpPr>
        <p:spPr>
          <a:xfrm>
            <a:off x="666206" y="2351314"/>
            <a:ext cx="5426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use the function </a:t>
            </a:r>
            <a:r>
              <a:rPr lang="en-US" i="1" dirty="0"/>
              <a:t>f</a:t>
            </a:r>
            <a:r>
              <a:rPr lang="en-US" dirty="0"/>
              <a:t> to describe this process.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30530D-F412-F14E-819B-5C3409A77BDF}"/>
                  </a:ext>
                </a:extLst>
              </p:cNvPr>
              <p:cNvSpPr txBox="1"/>
              <p:nvPr/>
            </p:nvSpPr>
            <p:spPr>
              <a:xfrm>
                <a:off x="1110343" y="2939143"/>
                <a:ext cx="276665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So, 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=4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			And so on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30530D-F412-F14E-819B-5C3409A77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343" y="2939143"/>
                <a:ext cx="2766655" cy="1200329"/>
              </a:xfrm>
              <a:prstGeom prst="rect">
                <a:avLst/>
              </a:prstGeom>
              <a:blipFill>
                <a:blip r:embed="rId2"/>
                <a:stretch>
                  <a:fillRect l="-1370" t="-1042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61DDEB6-1C79-9D49-964E-4CA11D5CB99C}"/>
              </a:ext>
            </a:extLst>
          </p:cNvPr>
          <p:cNvSpPr txBox="1"/>
          <p:nvPr/>
        </p:nvSpPr>
        <p:spPr>
          <a:xfrm>
            <a:off x="927463" y="4519749"/>
            <a:ext cx="8608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And, let’s introduce some definitions in order to simplify things a bit further…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826E9F-526A-8342-BD82-DFD39C101E8C}"/>
                  </a:ext>
                </a:extLst>
              </p:cNvPr>
              <p:cNvSpPr txBox="1"/>
              <p:nvPr/>
            </p:nvSpPr>
            <p:spPr>
              <a:xfrm>
                <a:off x="1162594" y="5368834"/>
                <a:ext cx="47005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Definition: </a:t>
                </a:r>
                <a:r>
                  <a:rPr lang="en-US" dirty="0"/>
                  <a:t>We 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  </a:t>
                </a:r>
                <a:r>
                  <a:rPr lang="en-US" b="1" u="sng" dirty="0"/>
                  <a:t>perfect</a:t>
                </a:r>
                <a:r>
                  <a:rPr lang="en-US" dirty="0"/>
                  <a:t>  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826E9F-526A-8342-BD82-DFD39C101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594" y="5368834"/>
                <a:ext cx="4700582" cy="369332"/>
              </a:xfrm>
              <a:prstGeom prst="rect">
                <a:avLst/>
              </a:prstGeom>
              <a:blipFill>
                <a:blip r:embed="rId3"/>
                <a:stretch>
                  <a:fillRect l="-1078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503837E-B697-AD46-9BDB-8FE72E59939F}"/>
                  </a:ext>
                </a:extLst>
              </p:cNvPr>
              <p:cNvSpPr txBox="1"/>
              <p:nvPr/>
            </p:nvSpPr>
            <p:spPr>
              <a:xfrm>
                <a:off x="1157398" y="5753015"/>
                <a:ext cx="47342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Definition: </a:t>
                </a:r>
                <a:r>
                  <a:rPr lang="en-US" dirty="0"/>
                  <a:t>We 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u="sng" dirty="0"/>
                  <a:t>abundant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503837E-B697-AD46-9BDB-8FE72E599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398" y="5753015"/>
                <a:ext cx="4734245" cy="369332"/>
              </a:xfrm>
              <a:prstGeom prst="rect">
                <a:avLst/>
              </a:prstGeom>
              <a:blipFill>
                <a:blip r:embed="rId4"/>
                <a:stretch>
                  <a:fillRect l="-1070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921A789-EDFA-714F-ACC3-8D5ED89B4B21}"/>
                  </a:ext>
                </a:extLst>
              </p:cNvPr>
              <p:cNvSpPr txBox="1"/>
              <p:nvPr/>
            </p:nvSpPr>
            <p:spPr>
              <a:xfrm>
                <a:off x="1175657" y="6113418"/>
                <a:ext cx="4684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Definition: </a:t>
                </a:r>
                <a:r>
                  <a:rPr lang="en-US" dirty="0"/>
                  <a:t>We 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u="sng" dirty="0"/>
                  <a:t>deficient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921A789-EDFA-714F-ACC3-8D5ED89B4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657" y="6113418"/>
                <a:ext cx="4684552" cy="369332"/>
              </a:xfrm>
              <a:prstGeom prst="rect">
                <a:avLst/>
              </a:prstGeom>
              <a:blipFill>
                <a:blip r:embed="rId5"/>
                <a:stretch>
                  <a:fillRect l="-1084"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75CFF782-CD1C-FF43-B506-C78F855F6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4239" y="2112478"/>
            <a:ext cx="2895249" cy="20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2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09612" y="1026960"/>
            <a:ext cx="5662127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In Your Classroom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77E53-3591-8145-83CA-90B9EA605913}"/>
              </a:ext>
            </a:extLst>
          </p:cNvPr>
          <p:cNvSpPr txBox="1"/>
          <p:nvPr/>
        </p:nvSpPr>
        <p:spPr>
          <a:xfrm>
            <a:off x="395498" y="2808514"/>
            <a:ext cx="109536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Take a minute to think about how this might look in your classroom.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E6061B-6D12-B747-8753-6524B551907F}"/>
              </a:ext>
            </a:extLst>
          </p:cNvPr>
          <p:cNvSpPr txBox="1"/>
          <p:nvPr/>
        </p:nvSpPr>
        <p:spPr>
          <a:xfrm>
            <a:off x="1571156" y="4113014"/>
            <a:ext cx="47708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What obstacles do you see?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FA2D0-A97D-BC4F-BBC2-0C3BEBC6FB5B}"/>
              </a:ext>
            </a:extLst>
          </p:cNvPr>
          <p:cNvSpPr txBox="1"/>
          <p:nvPr/>
        </p:nvSpPr>
        <p:spPr>
          <a:xfrm>
            <a:off x="3547133" y="5417514"/>
            <a:ext cx="517321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Turn to a neighbor and discuss.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3BE38C-62D7-2A49-A42F-91063C9A3149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Counter-Examples: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3922941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E0C17F-C3B9-644E-AD60-6C736B2F918F}"/>
              </a:ext>
            </a:extLst>
          </p:cNvPr>
          <p:cNvSpPr txBox="1"/>
          <p:nvPr/>
        </p:nvSpPr>
        <p:spPr>
          <a:xfrm>
            <a:off x="218272" y="993494"/>
            <a:ext cx="3514104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900" b="1" dirty="0"/>
              <a:t>Questions?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1BEC49-341D-C141-8239-8CCD84A3DBE7}"/>
              </a:ext>
            </a:extLst>
          </p:cNvPr>
          <p:cNvSpPr txBox="1"/>
          <p:nvPr/>
        </p:nvSpPr>
        <p:spPr>
          <a:xfrm>
            <a:off x="640079" y="244275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can I find problems like this?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BDF488-DA17-A647-B10B-A98F0FEE307C}"/>
              </a:ext>
            </a:extLst>
          </p:cNvPr>
          <p:cNvSpPr txBox="1"/>
          <p:nvPr/>
        </p:nvSpPr>
        <p:spPr>
          <a:xfrm>
            <a:off x="1136470" y="4134152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Math for Love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0566F8-DF32-2040-9DDC-F132EC277996}"/>
              </a:ext>
            </a:extLst>
          </p:cNvPr>
          <p:cNvSpPr txBox="1"/>
          <p:nvPr/>
        </p:nvSpPr>
        <p:spPr>
          <a:xfrm>
            <a:off x="1119153" y="4592447"/>
            <a:ext cx="526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Julia Robinson Mathematics Festival Problems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2EAF5B-E223-8744-ABE4-F3EECFBD327E}"/>
              </a:ext>
            </a:extLst>
          </p:cNvPr>
          <p:cNvSpPr txBox="1"/>
          <p:nvPr/>
        </p:nvSpPr>
        <p:spPr>
          <a:xfrm>
            <a:off x="7524206" y="121340"/>
            <a:ext cx="46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Conjectures and Counter-Examples</a:t>
            </a:r>
          </a:p>
          <a:p>
            <a:r>
              <a:rPr lang="en-US" dirty="0"/>
              <a:t>Centering Student Thinking Using Genuine Mathematical Conversations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ED9FB4-1DD6-DC4E-9898-3F7DE5D52267}"/>
              </a:ext>
            </a:extLst>
          </p:cNvPr>
          <p:cNvSpPr txBox="1"/>
          <p:nvPr/>
        </p:nvSpPr>
        <p:spPr>
          <a:xfrm>
            <a:off x="8505809" y="5083433"/>
            <a:ext cx="270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Paul Gafni</a:t>
            </a:r>
          </a:p>
          <a:p>
            <a:r>
              <a:rPr lang="en-US" dirty="0">
                <a:hlinkClick r:id="rId2"/>
              </a:rPr>
              <a:t>Paul.gafni@gmail.com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9E811F-C484-2941-9358-DC39B32EF3C0}"/>
              </a:ext>
            </a:extLst>
          </p:cNvPr>
          <p:cNvSpPr txBox="1"/>
          <p:nvPr/>
        </p:nvSpPr>
        <p:spPr>
          <a:xfrm>
            <a:off x="1110344" y="3124007"/>
            <a:ext cx="5072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James </a:t>
            </a:r>
            <a:r>
              <a:rPr lang="en-US" dirty="0" err="1"/>
              <a:t>Tanton</a:t>
            </a:r>
            <a:r>
              <a:rPr lang="en-US" dirty="0"/>
              <a:t> – 	Exploding Dots</a:t>
            </a:r>
          </a:p>
          <a:p>
            <a:r>
              <a:rPr lang="en-US" dirty="0"/>
              <a:t>				Thinking Mathematics Vol 1</a:t>
            </a:r>
          </a:p>
          <a:p>
            <a:r>
              <a:rPr lang="en-US" dirty="0"/>
              <a:t>				Without 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E43A33-0223-0B4A-9D9E-9CB8E0B8449D}"/>
              </a:ext>
            </a:extLst>
          </p:cNvPr>
          <p:cNvSpPr txBox="1"/>
          <p:nvPr/>
        </p:nvSpPr>
        <p:spPr>
          <a:xfrm>
            <a:off x="6354404" y="2298368"/>
            <a:ext cx="5585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Global Math Week is October 10-17!</a:t>
            </a:r>
          </a:p>
          <a:p>
            <a:r>
              <a:rPr lang="en-US" sz="2400" dirty="0"/>
              <a:t>Join in on the fun!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25535-F4F3-F74E-AC94-A4407564D789}"/>
              </a:ext>
            </a:extLst>
          </p:cNvPr>
          <p:cNvSpPr txBox="1"/>
          <p:nvPr/>
        </p:nvSpPr>
        <p:spPr>
          <a:xfrm>
            <a:off x="1149529" y="5577843"/>
            <a:ext cx="3004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Sunil Singh – Math Recess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857D8-BCC4-A149-A70B-8CDB108508E8}"/>
              </a:ext>
            </a:extLst>
          </p:cNvPr>
          <p:cNvSpPr txBox="1"/>
          <p:nvPr/>
        </p:nvSpPr>
        <p:spPr>
          <a:xfrm>
            <a:off x="1110344" y="5093658"/>
            <a:ext cx="5958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Math Circle resources… Circle in a Box, for example</a:t>
            </a:r>
          </a:p>
        </p:txBody>
      </p:sp>
    </p:spTree>
    <p:extLst>
      <p:ext uri="{BB962C8B-B14F-4D97-AF65-F5344CB8AC3E}">
        <p14:creationId xmlns:p14="http://schemas.microsoft.com/office/powerpoint/2010/main" val="3341252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{1E3C7C12-423E-CB4E-B247-F3A342B0A7EF}tf10001121</Template>
  <TotalTime>230</TotalTime>
  <Words>644</Words>
  <Application>Microsoft Macintosh PowerPoint</Application>
  <PresentationFormat>Widescreen</PresentationFormat>
  <Paragraphs>117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Cambria Math</vt:lpstr>
      <vt:lpstr>Century Gothic</vt:lpstr>
      <vt:lpstr>Wingdings 2</vt:lpstr>
      <vt:lpstr>Quotable</vt:lpstr>
      <vt:lpstr>   Conjectures and Counter-Examples  Centering Student Thinking  Using  Genuine Mathematical Conversations</vt:lpstr>
      <vt:lpstr>   Objectives  -Get you using Conjectures and Counter-Examples  -Empower you to put this in students’ hands on Monday!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Conjectures and Counter-Examples  Centering Student Thinking  Using  Genuine Mathematical Conversations</dc:title>
  <dc:creator>Paul Gafni</dc:creator>
  <cp:lastModifiedBy>Paul Gafni</cp:lastModifiedBy>
  <cp:revision>24</cp:revision>
  <dcterms:created xsi:type="dcterms:W3CDTF">2019-09-25T23:26:16Z</dcterms:created>
  <dcterms:modified xsi:type="dcterms:W3CDTF">2019-09-27T03:19:12Z</dcterms:modified>
</cp:coreProperties>
</file>