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7"/>
  </p:notesMasterIdLst>
  <p:handoutMasterIdLst>
    <p:handoutMasterId r:id="rId18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5" r:id="rId11"/>
    <p:sldId id="266" r:id="rId12"/>
    <p:sldId id="267" r:id="rId13"/>
    <p:sldId id="268" r:id="rId14"/>
    <p:sldId id="270" r:id="rId15"/>
    <p:sldId id="272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1967" autoAdjust="0"/>
  </p:normalViewPr>
  <p:slideViewPr>
    <p:cSldViewPr snapToGrid="0">
      <p:cViewPr varScale="1">
        <p:scale>
          <a:sx n="44" d="100"/>
          <a:sy n="44" d="100"/>
        </p:scale>
        <p:origin x="21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CC18A-B689-4D3B-BE52-AF280CECFFEC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59E19-3EFC-43B2-9F71-2556508BA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54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</a:p>
        </p:txBody>
      </p:sp>
      <p:sp>
        <p:nvSpPr>
          <p:cNvPr id="86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</a:p>
        </p:txBody>
      </p:sp>
      <p:sp>
        <p:nvSpPr>
          <p:cNvPr id="87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</a:p>
        </p:txBody>
      </p:sp>
      <p:sp>
        <p:nvSpPr>
          <p:cNvPr id="88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3FC64DE4-B115-4F39-AD52-855B88E02701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68524D00-E328-4FDC-B188-8F525B914DF7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Almost all of the mathematical work we’re used to gives students a clear point at which they can say, “I’m done.” This endpoint serves as an imposed ceiling on student learning, particularly among the highly capable members of a differentiated classroom. Students who breeze through their math homework in a few minutes are deprived of a healthy mathematical struggle.
I argue that students should also be asked to do work that doesn’t include such a clear endpoint. This gives students the freedom to continue learning without an artificial finish line.</a:t>
            </a:r>
          </a:p>
        </p:txBody>
      </p:sp>
      <p:sp>
        <p:nvSpPr>
          <p:cNvPr id="143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25E0C207-423B-4EC1-AFAF-CF93F1857AA1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EA6211B9-E4BE-4D88-94FE-A88A6DD0D762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5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body"/>
          </p:nvPr>
        </p:nvSpPr>
        <p:spPr>
          <a:xfrm>
            <a:off x="700920" y="4473720"/>
            <a:ext cx="5608080" cy="3660120"/>
          </a:xfrm>
          <a:prstGeom prst="rect">
            <a:avLst/>
          </a:prstGeom>
        </p:spPr>
        <p:txBody>
          <a:bodyPr lIns="93240" tIns="46440" rIns="93240" bIns="46440"/>
          <a:lstStyle/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 framing these assignments, I emphasize over and over again that students are welcome to choose how deep they want to dive. Students are not expected to completely solve these problems; oftentimes there may be open problems around, and other times a complete solution would be more appropriate for an undergraduate thesis. </a:t>
            </a:r>
          </a:p>
          <a:p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Instead, students are asked to: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-effectively communicate the scenario they are analyzing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-effectively describe the scope of their analysis—which aspects of the scenario will you consider, and which parts will you omit? 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-effectively organize their work. I emphasize clear 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roadmapping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and signposting in particular; I want their introductions to very clearly delineate what they will do and what order they will do it.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-effectively integrate mathematics into their writing. Variables and other mathematical notation needs to be introduced clearly and should be fluidly woven into their work. </a:t>
            </a:r>
          </a:p>
        </p:txBody>
      </p:sp>
      <p:sp>
        <p:nvSpPr>
          <p:cNvPr id="147" name="TextShape 2"/>
          <p:cNvSpPr txBox="1"/>
          <p:nvPr/>
        </p:nvSpPr>
        <p:spPr>
          <a:xfrm>
            <a:off x="3970800" y="8830080"/>
            <a:ext cx="3037320" cy="4662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/>
          <a:lstStyle/>
          <a:p>
            <a:pPr algn="r">
              <a:lnSpc>
                <a:spcPct val="100000"/>
              </a:lnSpc>
            </a:pPr>
            <a:fld id="{28B1BA12-5293-4672-881A-9B09989855F5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6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FC64DE4-B115-4F39-AD52-855B88E02701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099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660240" y="270720"/>
            <a:ext cx="788652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66024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70160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60240" y="3989160"/>
            <a:ext cx="788652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60240" y="3989160"/>
            <a:ext cx="788652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70160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6024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40" name="Picture 39"/>
          <p:cNvPicPr/>
          <p:nvPr/>
        </p:nvPicPr>
        <p:blipFill>
          <a:blip r:embed="rId2"/>
          <a:stretch/>
        </p:blipFill>
        <p:spPr>
          <a:xfrm>
            <a:off x="1889640" y="1726920"/>
            <a:ext cx="5427360" cy="4330440"/>
          </a:xfrm>
          <a:prstGeom prst="rect">
            <a:avLst/>
          </a:prstGeom>
          <a:ln>
            <a:noFill/>
          </a:ln>
        </p:spPr>
      </p:pic>
      <p:pic>
        <p:nvPicPr>
          <p:cNvPr id="41" name="Picture 40"/>
          <p:cNvPicPr/>
          <p:nvPr/>
        </p:nvPicPr>
        <p:blipFill>
          <a:blip r:embed="rId2"/>
          <a:stretch/>
        </p:blipFill>
        <p:spPr>
          <a:xfrm>
            <a:off x="1889640" y="1726920"/>
            <a:ext cx="5427360" cy="433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660240" y="270720"/>
            <a:ext cx="788652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6024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70160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60240" y="3989160"/>
            <a:ext cx="788652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60240" y="3989160"/>
            <a:ext cx="788652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701600" y="172728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70160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660240" y="3989160"/>
            <a:ext cx="3848400" cy="20653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82" name="Picture 81"/>
          <p:cNvPicPr/>
          <p:nvPr/>
        </p:nvPicPr>
        <p:blipFill>
          <a:blip r:embed="rId2"/>
          <a:stretch/>
        </p:blipFill>
        <p:spPr>
          <a:xfrm>
            <a:off x="1889640" y="1726920"/>
            <a:ext cx="5427360" cy="4330440"/>
          </a:xfrm>
          <a:prstGeom prst="rect">
            <a:avLst/>
          </a:prstGeom>
          <a:ln>
            <a:noFill/>
          </a:ln>
        </p:spPr>
      </p:pic>
      <p:pic>
        <p:nvPicPr>
          <p:cNvPr id="83" name="Picture 82"/>
          <p:cNvPicPr/>
          <p:nvPr/>
        </p:nvPicPr>
        <p:blipFill>
          <a:blip r:embed="rId2"/>
          <a:stretch/>
        </p:blipFill>
        <p:spPr>
          <a:xfrm>
            <a:off x="1889640" y="1726920"/>
            <a:ext cx="5427360" cy="433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6.wmf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5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00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/>
          <p:nvPr/>
        </p:nvPicPr>
        <p:blipFill>
          <a:blip r:embed="rId14"/>
          <a:stretch/>
        </p:blipFill>
        <p:spPr>
          <a:xfrm>
            <a:off x="779400" y="5192640"/>
            <a:ext cx="1599840" cy="139320"/>
          </a:xfrm>
          <a:prstGeom prst="rect">
            <a:avLst/>
          </a:prstGeom>
          <a:ln>
            <a:noFill/>
          </a:ln>
        </p:spPr>
      </p:pic>
      <p:pic>
        <p:nvPicPr>
          <p:cNvPr id="9" name="Picture 4"/>
          <p:cNvPicPr/>
          <p:nvPr/>
        </p:nvPicPr>
        <p:blipFill>
          <a:blip r:embed="rId15"/>
          <a:stretch/>
        </p:blipFill>
        <p:spPr>
          <a:xfrm>
            <a:off x="779400" y="718200"/>
            <a:ext cx="4098240" cy="375480"/>
          </a:xfrm>
          <a:prstGeom prst="rect">
            <a:avLst/>
          </a:prstGeom>
          <a:ln>
            <a:noFill/>
          </a:ln>
        </p:spPr>
      </p:pic>
      <p:pic>
        <p:nvPicPr>
          <p:cNvPr id="2" name="Picture 5"/>
          <p:cNvPicPr/>
          <p:nvPr/>
        </p:nvPicPr>
        <p:blipFill>
          <a:blip r:embed="rId16"/>
          <a:stretch/>
        </p:blipFill>
        <p:spPr>
          <a:xfrm>
            <a:off x="-71640" y="-203040"/>
            <a:ext cx="9342360" cy="529200"/>
          </a:xfrm>
          <a:prstGeom prst="rect">
            <a:avLst/>
          </a:prstGeom>
          <a:ln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b="0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Click to edit Master title style</a:t>
            </a:r>
            <a:endParaRPr lang="en-US" sz="1800" b="0" strike="noStrike" spc="-1">
              <a:solidFill>
                <a:srgbClr val="E8D3A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11/7/17</a:t>
            </a:r>
            <a:endParaRPr lang="en-US" sz="1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 lang="en-US" sz="2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E80AE8C7-4347-43F8-AA5F-B868A7A664D6}" type="slidenum">
              <a:rPr lang="en-US" sz="18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US" sz="1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1"/>
          <p:cNvPicPr/>
          <p:nvPr/>
        </p:nvPicPr>
        <p:blipFill>
          <a:blip r:embed="rId14"/>
          <a:stretch/>
        </p:blipFill>
        <p:spPr>
          <a:xfrm>
            <a:off x="766800" y="1363680"/>
            <a:ext cx="1103400" cy="96120"/>
          </a:xfrm>
          <a:prstGeom prst="rect">
            <a:avLst/>
          </a:prstGeom>
          <a:ln>
            <a:noFill/>
          </a:ln>
        </p:spPr>
      </p:pic>
      <p:pic>
        <p:nvPicPr>
          <p:cNvPr id="43" name="Picture 2"/>
          <p:cNvPicPr/>
          <p:nvPr/>
        </p:nvPicPr>
        <p:blipFill>
          <a:blip r:embed="rId15"/>
          <a:stretch/>
        </p:blipFill>
        <p:spPr>
          <a:xfrm>
            <a:off x="766800" y="6394320"/>
            <a:ext cx="2369880" cy="217080"/>
          </a:xfrm>
          <a:prstGeom prst="rect">
            <a:avLst/>
          </a:prstGeom>
          <a:ln>
            <a:noFill/>
          </a:ln>
        </p:spPr>
      </p:pic>
      <p:pic>
        <p:nvPicPr>
          <p:cNvPr id="44" name="Picture 3"/>
          <p:cNvPicPr/>
          <p:nvPr/>
        </p:nvPicPr>
        <p:blipFill>
          <a:blip r:embed="rId16"/>
          <a:stretch/>
        </p:blipFill>
        <p:spPr>
          <a:xfrm>
            <a:off x="-71640" y="-203040"/>
            <a:ext cx="9342360" cy="529200"/>
          </a:xfrm>
          <a:prstGeom prst="rect">
            <a:avLst/>
          </a:prstGeom>
          <a:ln>
            <a:noFill/>
          </a:ln>
        </p:spPr>
      </p:pic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60240" y="270720"/>
            <a:ext cx="7886520" cy="11426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Click to edit Master title style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60240" y="1727280"/>
            <a:ext cx="7886520" cy="433044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Sixth Outline Level</a:t>
            </a:r>
          </a:p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Seventh Outline LevelClick to edit Master text styles</a:t>
            </a:r>
          </a:p>
          <a:p>
            <a:pPr marL="682560" lvl="1" indent="-22176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Second level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1143000" lvl="2" indent="-22824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Third level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1600200" lvl="3" indent="-22824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Fourth level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057400" lvl="4" indent="-22824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1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Fifth level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11/7/17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F01EA307-2EEB-4839-B4B7-0456689E59FA}" type="slidenum">
              <a:rPr lang="en-US" sz="1800" b="0" strike="noStrike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arelatex.com/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robinsoncenter.uw.edu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685800" y="3956400"/>
            <a:ext cx="6447960" cy="6854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haroni"/>
              </a:rPr>
              <a:t>Paul </a:t>
            </a:r>
            <a:r>
              <a:rPr lang="en-US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haroni"/>
              </a:rPr>
              <a:t>Gafni</a:t>
            </a: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haroni"/>
            </a:endParaRPr>
          </a:p>
          <a:p>
            <a:pPr>
              <a:lnSpc>
                <a:spcPct val="100000"/>
              </a:lnSpc>
            </a:pPr>
            <a:r>
              <a:rPr lang="en-US" sz="2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haroni"/>
              </a:rPr>
              <a:t>NAGC. Charlotte, NC</a:t>
            </a:r>
            <a:endParaRPr lang="en-US" sz="32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haroni"/>
            </a:endParaRPr>
          </a:p>
          <a:p>
            <a:pPr>
              <a:lnSpc>
                <a:spcPct val="100000"/>
              </a:lnSpc>
            </a:pPr>
            <a:r>
              <a:rPr lang="en-US" sz="2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haroni"/>
              </a:rPr>
              <a:t>November 2017</a:t>
            </a:r>
            <a:endParaRPr lang="en-US" sz="32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haroni"/>
            </a:endParaRPr>
          </a:p>
          <a:p>
            <a:pPr>
              <a:lnSpc>
                <a:spcPct val="100000"/>
              </a:lnSpc>
            </a:pPr>
            <a:endParaRPr lang="en-US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haroni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722519" y="1626840"/>
            <a:ext cx="7652223" cy="167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0" strike="noStrike" spc="-1" dirty="0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Aharoni"/>
              </a:rPr>
              <a:t>Removing the Ceiling</a:t>
            </a: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spc="-1" dirty="0">
                <a:solidFill>
                  <a:srgbClr val="E8D3A2"/>
                </a:solidFill>
                <a:uFill>
                  <a:solidFill>
                    <a:srgbClr val="FFFFFF"/>
                  </a:solidFill>
                </a:uFill>
                <a:latin typeface="Aharoni"/>
              </a:rPr>
              <a:t>Empowering Highly Capable Middle/High School Students with Extended Math Writing Assignments</a:t>
            </a:r>
          </a:p>
        </p:txBody>
      </p:sp>
      <p:sp>
        <p:nvSpPr>
          <p:cNvPr id="4" name="TextShape 2">
            <a:extLst>
              <a:ext uri="{FF2B5EF4-FFF2-40B4-BE49-F238E27FC236}">
                <a16:creationId xmlns:a16="http://schemas.microsoft.com/office/drawing/2014/main" id="{33776393-CA65-4AB9-9FF0-A6021B08CCDD}"/>
              </a:ext>
            </a:extLst>
          </p:cNvPr>
          <p:cNvSpPr txBox="1"/>
          <p:nvPr/>
        </p:nvSpPr>
        <p:spPr>
          <a:xfrm>
            <a:off x="779753" y="5359792"/>
            <a:ext cx="8001390" cy="142953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n-US" sz="2000" u="sng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haroni"/>
              </a:rPr>
              <a:t>My Other Presentations</a:t>
            </a:r>
          </a:p>
          <a:p>
            <a:r>
              <a:rPr lang="en-US" sz="20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haroni"/>
              </a:rPr>
              <a:t>Graphing Challenge Poster		Sat 12-1	Poster 32</a:t>
            </a:r>
          </a:p>
          <a:p>
            <a:r>
              <a:rPr lang="en-US" sz="20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haroni"/>
              </a:rPr>
              <a:t>Critical Thinking in Design		Sat 1:15-2:15	Room 212A</a:t>
            </a:r>
          </a:p>
          <a:p>
            <a:r>
              <a:rPr lang="en-US" sz="20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haroni"/>
              </a:rPr>
              <a:t>	(Laser cutting/3D Printing) 		</a:t>
            </a:r>
            <a:endParaRPr lang="en-US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haron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685800" y="380880"/>
            <a:ext cx="7854480" cy="9140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1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"/>
                <a:ea typeface="Encode Sans Normal"/>
              </a:rPr>
              <a:t>Robinson Center for young scholars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431640" y="1792800"/>
            <a:ext cx="8483400" cy="4296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Semibold"/>
                <a:ea typeface="Uni Sans"/>
              </a:rPr>
              <a:t>Early Admittance Programs to University of Washington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Semibold"/>
                <a:ea typeface="Uni Sans"/>
              </a:rPr>
              <a:t>Transition School/Early Entrance (EEP): 13-14 years old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Semibold"/>
                <a:ea typeface="Uni Sans"/>
              </a:rPr>
              <a:t>UW Academy – 15 years old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9360"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Semibold"/>
                <a:ea typeface="Uni Sans"/>
              </a:rPr>
              <a:t>Saturday Enrichment Program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Semibold"/>
                <a:ea typeface="Uni Sans"/>
              </a:rPr>
              <a:t>Summer Challenge and Summer Stretch Programs 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Semibold"/>
                <a:ea typeface="Uni Sans"/>
              </a:rPr>
              <a:t>On-line Program</a:t>
            </a: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  <p:pic>
        <p:nvPicPr>
          <p:cNvPr id="93" name="Picture 3"/>
          <p:cNvPicPr/>
          <p:nvPr/>
        </p:nvPicPr>
        <p:blipFill>
          <a:blip r:embed="rId3"/>
          <a:stretch/>
        </p:blipFill>
        <p:spPr>
          <a:xfrm>
            <a:off x="533520" y="5504040"/>
            <a:ext cx="8229240" cy="1244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Imposing ceilings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95" name="Picture 3"/>
          <p:cNvPicPr/>
          <p:nvPr/>
        </p:nvPicPr>
        <p:blipFill>
          <a:blip r:embed="rId3"/>
          <a:stretch/>
        </p:blipFill>
        <p:spPr>
          <a:xfrm>
            <a:off x="1087920" y="1706760"/>
            <a:ext cx="3160800" cy="3687840"/>
          </a:xfrm>
          <a:prstGeom prst="rect">
            <a:avLst/>
          </a:prstGeom>
          <a:ln>
            <a:noFill/>
          </a:ln>
        </p:spPr>
      </p:pic>
      <p:pic>
        <p:nvPicPr>
          <p:cNvPr id="96" name="Picture 4"/>
          <p:cNvPicPr/>
          <p:nvPr/>
        </p:nvPicPr>
        <p:blipFill>
          <a:blip r:embed="rId4"/>
          <a:stretch/>
        </p:blipFill>
        <p:spPr>
          <a:xfrm>
            <a:off x="4708440" y="1706760"/>
            <a:ext cx="3658320" cy="3687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Pique student curiosity</a:t>
            </a:r>
            <a:endParaRPr lang="en-US" sz="1800" b="0" strike="noStrike" spc="-1" dirty="0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548640" y="1596960"/>
            <a:ext cx="1554480" cy="1877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r"/>
            <a:r>
              <a:rPr lang="en-US" sz="4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45</a:t>
            </a:r>
          </a:p>
          <a:p>
            <a:pPr algn="r"/>
            <a:r>
              <a:rPr lang="en-US" sz="4200" u="sng" dirty="0"/>
              <a:t>+ 54</a:t>
            </a:r>
            <a:endParaRPr lang="en-US" sz="4200" u="sng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/>
            <a:r>
              <a:rPr lang="en-US" sz="4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99</a:t>
            </a:r>
          </a:p>
        </p:txBody>
      </p:sp>
      <p:sp>
        <p:nvSpPr>
          <p:cNvPr id="99" name="TextShape 3"/>
          <p:cNvSpPr txBox="1"/>
          <p:nvPr/>
        </p:nvSpPr>
        <p:spPr>
          <a:xfrm>
            <a:off x="3320640" y="1596960"/>
            <a:ext cx="1554480" cy="3069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r"/>
            <a:r>
              <a:rPr lang="en-US" sz="4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57</a:t>
            </a:r>
          </a:p>
          <a:p>
            <a:pPr algn="r"/>
            <a:r>
              <a:rPr lang="en-US" sz="4200" u="sng" dirty="0"/>
              <a:t>+ 75</a:t>
            </a:r>
            <a:endParaRPr lang="en-US" sz="4200" u="sng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r"/>
            <a:r>
              <a:rPr lang="en-US" sz="4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132</a:t>
            </a:r>
          </a:p>
          <a:p>
            <a:pPr algn="r"/>
            <a:r>
              <a:rPr lang="en-US" sz="4200" u="sng" dirty="0"/>
              <a:t>+ 231</a:t>
            </a:r>
            <a:endParaRPr lang="en-US" sz="4200" u="sng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r"/>
            <a:r>
              <a:rPr lang="en-US" sz="4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363</a:t>
            </a:r>
          </a:p>
        </p:txBody>
      </p:sp>
      <p:sp>
        <p:nvSpPr>
          <p:cNvPr id="100" name="TextShape 4"/>
          <p:cNvSpPr txBox="1"/>
          <p:nvPr/>
        </p:nvSpPr>
        <p:spPr>
          <a:xfrm>
            <a:off x="6236640" y="1596960"/>
            <a:ext cx="1554480" cy="3069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r"/>
            <a:r>
              <a:rPr lang="en-US" sz="4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39</a:t>
            </a:r>
          </a:p>
          <a:p>
            <a:pPr algn="r"/>
            <a:r>
              <a:rPr lang="en-US" sz="4200" u="sng" dirty="0"/>
              <a:t>+ 93</a:t>
            </a:r>
            <a:endParaRPr lang="en-US" sz="4200" u="sng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r"/>
            <a:r>
              <a:rPr lang="en-US" sz="4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132</a:t>
            </a:r>
          </a:p>
          <a:p>
            <a:pPr algn="r"/>
            <a:r>
              <a:rPr lang="en-US" sz="4200" u="sng" dirty="0"/>
              <a:t>+ 231</a:t>
            </a:r>
            <a:endParaRPr lang="en-US" sz="4200" u="sng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r"/>
            <a:r>
              <a:rPr lang="en-US" sz="4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363</a:t>
            </a:r>
          </a:p>
        </p:txBody>
      </p:sp>
      <p:sp>
        <p:nvSpPr>
          <p:cNvPr id="101" name="TextShape 5"/>
          <p:cNvSpPr txBox="1"/>
          <p:nvPr/>
        </p:nvSpPr>
        <p:spPr>
          <a:xfrm>
            <a:off x="407520" y="4933800"/>
            <a:ext cx="5120640" cy="1791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45: 1 Step Palindrome</a:t>
            </a:r>
            <a:endParaRPr lang="en-US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57: 2 Step Palindrome</a:t>
            </a:r>
            <a:endParaRPr lang="en-US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39: 2 Step Palindrome</a:t>
            </a:r>
            <a:endParaRPr lang="en-US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TextShape 6"/>
          <p:cNvSpPr txBox="1"/>
          <p:nvPr/>
        </p:nvSpPr>
        <p:spPr>
          <a:xfrm>
            <a:off x="4646160" y="5358960"/>
            <a:ext cx="4406400" cy="21380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11: 0 Step Palindrome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Prompt student inquiry</a:t>
            </a:r>
            <a:endParaRPr lang="en-US" sz="1800" b="0" strike="noStrike" spc="-1" dirty="0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4" name="TextShape 2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40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	</a:t>
            </a: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40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	What do you notice?</a:t>
            </a:r>
          </a:p>
          <a:p>
            <a:pPr>
              <a:lnSpc>
                <a:spcPct val="100000"/>
              </a:lnSpc>
            </a:pPr>
            <a:endParaRPr lang="en-US" sz="4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4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r>
              <a:rPr lang="en-US" sz="40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	What do you wonder?</a:t>
            </a: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endParaRPr lang="en-US" sz="4000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endParaRPr lang="en-US" sz="40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360">
              <a:lnSpc>
                <a:spcPct val="100000"/>
              </a:lnSpc>
              <a:buClr>
                <a:srgbClr val="4D4D4D"/>
              </a:buClr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933120" y="12636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Emphasis on communication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6" name="TextShape 2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cap="all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Writing objectives</a:t>
            </a:r>
            <a:endParaRPr lang="en-US" sz="1800" b="0" strike="noStrike" spc="-1" dirty="0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9692CE-614A-4B35-87B7-9DC0B8B86CC6}"/>
              </a:ext>
            </a:extLst>
          </p:cNvPr>
          <p:cNvSpPr txBox="1"/>
          <p:nvPr/>
        </p:nvSpPr>
        <p:spPr>
          <a:xfrm>
            <a:off x="333671" y="1480466"/>
            <a:ext cx="84837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Clearly communicate the problem/scenario</a:t>
            </a:r>
          </a:p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	</a:t>
            </a:r>
          </a:p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Clearly communicate what the paper accomplishes.</a:t>
            </a:r>
          </a:p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	Scope of analysis</a:t>
            </a:r>
          </a:p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	What would motivate others to read this?</a:t>
            </a:r>
          </a:p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	</a:t>
            </a:r>
          </a:p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Clearly communicate the organization of the paper</a:t>
            </a:r>
          </a:p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	</a:t>
            </a:r>
            <a:r>
              <a:rPr lang="en-US" sz="2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Roadmapping</a:t>
            </a:r>
            <a:endParaRPr lang="en-US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	Signposting</a:t>
            </a:r>
          </a:p>
          <a:p>
            <a:endParaRPr lang="en-US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Effectively weave mathematical symbols and notation into writing</a:t>
            </a:r>
          </a:p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	</a:t>
            </a:r>
            <a:endParaRPr lang="en-US" sz="2200" i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Effectively writing about deductive reasoning</a:t>
            </a:r>
          </a:p>
          <a:p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	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Student samples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805680" y="1652040"/>
            <a:ext cx="8338320" cy="4355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Is the “palindrome process” explained clearly?  </a:t>
            </a: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lang="en-US" sz="2800" b="0" strike="noStrike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Is the intent/direction of the paper established?</a:t>
            </a: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	</a:t>
            </a: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	Does the notation increase clarity?</a:t>
            </a: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	</a:t>
            </a: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		Are the sentences understandable?</a:t>
            </a: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3"/>
          <p:cNvSpPr/>
          <p:nvPr/>
        </p:nvSpPr>
        <p:spPr>
          <a:xfrm>
            <a:off x="805680" y="1554480"/>
            <a:ext cx="774108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Typesetting Mathematics	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3" name="TextShape 2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LaTeX</a:t>
            </a:r>
          </a:p>
          <a:p>
            <a:pPr marL="682560" lvl="1" indent="-22176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000" b="0" u="sng" strike="noStrike" spc="-1">
                <a:solidFill>
                  <a:srgbClr val="6A6C6F"/>
                </a:solidFill>
                <a:uFill>
                  <a:solidFill>
                    <a:srgbClr val="FFFFFF"/>
                  </a:solidFill>
                </a:uFill>
                <a:latin typeface="Open Sans Light"/>
                <a:hlinkClick r:id="rId2"/>
              </a:rPr>
              <a:t>www.sharelatex.com</a:t>
            </a:r>
            <a:endParaRPr lang="en-US" sz="18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682560" lvl="1" indent="-22176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Art of Problem Solving LaTeX Wiki</a:t>
            </a:r>
            <a:endParaRPr lang="en-US" sz="18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682560" lvl="1" indent="-22176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Google and Stack Exchange to learn LaTeX</a:t>
            </a:r>
            <a:endParaRPr lang="en-US" sz="18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9360">
              <a:lnSpc>
                <a:spcPct val="100000"/>
              </a:lnSpc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HTML and LaTeX</a:t>
            </a:r>
          </a:p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In my class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5" name="TextShape 2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Generating curiosity </a:t>
            </a: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Constrained freedom</a:t>
            </a: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Stepping back and letting students struggle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In your class…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7" name="TextShape 2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How do you imagine this fitting in to your classroom?</a:t>
            </a: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What obstacles do you foresee, either for you or your students?</a:t>
            </a: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Student Struggles and 
Implementation Challenges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9" name="TextShape 2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Finding an interesting scenario</a:t>
            </a: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Carving out an appropriate scope</a:t>
            </a: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Differentiating between description and analysis</a:t>
            </a: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Writing understandable sentences</a:t>
            </a: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 marL="231840" indent="-231480">
              <a:lnSpc>
                <a:spcPct val="100000"/>
              </a:lnSpc>
              <a:buClr>
                <a:srgbClr val="4D4D4D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Writing understandable paragraphs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Content Placeholder 3"/>
          <p:cNvPicPr/>
          <p:nvPr/>
        </p:nvPicPr>
        <p:blipFill>
          <a:blip r:embed="rId2"/>
          <a:stretch/>
        </p:blipFill>
        <p:spPr>
          <a:xfrm>
            <a:off x="-255240" y="0"/>
            <a:ext cx="10509480" cy="7005960"/>
          </a:xfrm>
          <a:prstGeom prst="rect">
            <a:avLst/>
          </a:prstGeom>
          <a:ln>
            <a:noFill/>
          </a:ln>
        </p:spPr>
      </p:pic>
      <p:sp>
        <p:nvSpPr>
          <p:cNvPr id="133" name="CustomShape 1"/>
          <p:cNvSpPr/>
          <p:nvPr/>
        </p:nvSpPr>
        <p:spPr>
          <a:xfrm>
            <a:off x="660240" y="1187280"/>
            <a:ext cx="7886520" cy="68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http://robinsoncenter.uw.edu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660240" y="452520"/>
            <a:ext cx="7797600" cy="1469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000" b="0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Check us out online!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TextShape 3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400" b="0" strike="noStrike" spc="-1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660240" y="270720"/>
            <a:ext cx="788652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000" b="0" strike="noStrike" cap="all" spc="-1">
                <a:solidFill>
                  <a:srgbClr val="33006F"/>
                </a:solidFill>
                <a:uFill>
                  <a:solidFill>
                    <a:srgbClr val="FFFFFF"/>
                  </a:solidFill>
                </a:uFill>
                <a:latin typeface="Encode Sans Normal Black"/>
              </a:rPr>
              <a:t>Questions?</a:t>
            </a:r>
            <a:endParaRPr lang="en-US" sz="1800" b="0" strike="noStrike" spc="-1">
              <a:solidFill>
                <a:srgbClr val="33006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9" name="TextShape 2"/>
          <p:cNvSpPr txBox="1"/>
          <p:nvPr/>
        </p:nvSpPr>
        <p:spPr>
          <a:xfrm>
            <a:off x="660240" y="1727280"/>
            <a:ext cx="7886520" cy="433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Paul Gafni</a:t>
            </a:r>
          </a:p>
          <a:p>
            <a:pPr>
              <a:lnSpc>
                <a:spcPct val="100000"/>
              </a:lnSpc>
            </a:pPr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Gafnip@uw.edu</a:t>
            </a: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Transition School Mathematics Instructor</a:t>
            </a: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</a:rPr>
              <a:t>Robinson Center for Young Scholars</a:t>
            </a:r>
          </a:p>
          <a:p>
            <a:pPr>
              <a:lnSpc>
                <a:spcPct val="100000"/>
              </a:lnSpc>
            </a:pPr>
            <a:r>
              <a:rPr lang="en-US" sz="2400" spc="-1" dirty="0">
                <a:solidFill>
                  <a:srgbClr val="4D4D4D"/>
                </a:solidFill>
                <a:uFill>
                  <a:solidFill>
                    <a:srgbClr val="FFFFFF"/>
                  </a:solidFill>
                </a:uFill>
                <a:latin typeface="Open Sans Light"/>
                <a:hlinkClick r:id="rId2"/>
              </a:rPr>
              <a:t>RobinsonCenter.uw.edu</a:t>
            </a:r>
            <a:endParaRPr lang="en-US" sz="2400" b="0" strike="noStrike" spc="-1" dirty="0">
              <a:solidFill>
                <a:srgbClr val="4D4D4D"/>
              </a:solidFill>
              <a:uFill>
                <a:solidFill>
                  <a:srgbClr val="FFFFFF"/>
                </a:solidFill>
              </a:u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UW_Robinson_Center_Template.potx</Template>
  <TotalTime>6936</TotalTime>
  <Words>491</Words>
  <Application>Microsoft Office PowerPoint</Application>
  <PresentationFormat>On-screen Show (4:3)</PresentationFormat>
  <Paragraphs>131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Aharoni</vt:lpstr>
      <vt:lpstr>Arial</vt:lpstr>
      <vt:lpstr>Calibri</vt:lpstr>
      <vt:lpstr>DejaVu Sans</vt:lpstr>
      <vt:lpstr>Encode Sans Normal</vt:lpstr>
      <vt:lpstr>Encode Sans Normal Black</vt:lpstr>
      <vt:lpstr>Open Sans Light</vt:lpstr>
      <vt:lpstr>Open Sans Semibold</vt:lpstr>
      <vt:lpstr>Symbol</vt:lpstr>
      <vt:lpstr>Times New Roman</vt:lpstr>
      <vt:lpstr>Uni Sans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Jenn Putnam</dc:creator>
  <dc:description/>
  <cp:lastModifiedBy>pppp</cp:lastModifiedBy>
  <cp:revision>115</cp:revision>
  <cp:lastPrinted>2017-11-09T01:29:16Z</cp:lastPrinted>
  <dcterms:created xsi:type="dcterms:W3CDTF">2016-03-04T02:55:23Z</dcterms:created>
  <dcterms:modified xsi:type="dcterms:W3CDTF">2017-11-10T05:56:04Z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4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17</vt:i4>
  </property>
</Properties>
</file>