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44"/>
  </p:notesMasterIdLst>
  <p:handoutMasterIdLst>
    <p:handoutMasterId r:id="rId45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95" r:id="rId26"/>
    <p:sldId id="279" r:id="rId27"/>
    <p:sldId id="280" r:id="rId28"/>
    <p:sldId id="281" r:id="rId29"/>
    <p:sldId id="296" r:id="rId30"/>
    <p:sldId id="282" r:id="rId31"/>
    <p:sldId id="283" r:id="rId32"/>
    <p:sldId id="284" r:id="rId33"/>
    <p:sldId id="285" r:id="rId34"/>
    <p:sldId id="286" r:id="rId35"/>
    <p:sldId id="294" r:id="rId36"/>
    <p:sldId id="293" r:id="rId37"/>
    <p:sldId id="287" r:id="rId38"/>
    <p:sldId id="289" r:id="rId39"/>
    <p:sldId id="290" r:id="rId40"/>
    <p:sldId id="292" r:id="rId41"/>
    <p:sldId id="288" r:id="rId42"/>
    <p:sldId id="291" r:id="rId4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249" autoAdjust="0"/>
  </p:normalViewPr>
  <p:slideViewPr>
    <p:cSldViewPr snapToGrid="0">
      <p:cViewPr varScale="1">
        <p:scale>
          <a:sx n="68" d="100"/>
          <a:sy n="68" d="100"/>
        </p:scale>
        <p:origin x="144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2874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24681EA-E163-496A-8E83-8E2819AE07D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63F72B-6D93-4B81-A999-45783C7A028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6A6EAD-35E7-4420-91ED-D1196BCBE734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B5D3C3-292E-4DC0-8828-226ED42DC4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A3B09C-641F-4794-98B0-350BF4946F0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E21302-C3DF-4C44-93E2-4A902E6A0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0248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notes format</a:t>
            </a:r>
          </a:p>
        </p:txBody>
      </p:sp>
      <p:sp>
        <p:nvSpPr>
          <p:cNvPr id="85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&lt;header&gt;</a:t>
            </a:r>
          </a:p>
        </p:txBody>
      </p:sp>
      <p:sp>
        <p:nvSpPr>
          <p:cNvPr id="86" name="PlaceHolder 3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</a:p>
        </p:txBody>
      </p:sp>
      <p:sp>
        <p:nvSpPr>
          <p:cNvPr id="87" name="PlaceHolder 4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</a:p>
        </p:txBody>
      </p:sp>
      <p:sp>
        <p:nvSpPr>
          <p:cNvPr id="88" name="PlaceHolder 5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472FBFBC-1CD4-48E1-A3FE-AE258574DEEB}" type="slidenum"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If WIFI: encourage participants to download and install Rhino. </a:t>
            </a:r>
          </a:p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If no WIFI: delete bottom two lines.</a:t>
            </a:r>
          </a:p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Next slide is RC background info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Next slide introduces my mathematical art.</a:t>
            </a:r>
          </a:p>
        </p:txBody>
      </p:sp>
      <p:sp>
        <p:nvSpPr>
          <p:cNvPr id="250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F5E1E071-1EB8-47AE-B84C-65AB1C74E393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2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2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D0F1EB3C-858E-4715-9065-A5C29FA366E4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3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Next slide is shield. Make note that these two designs will pop up again later.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Next is logarithmic scaling in white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Next is swirly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Next is black and white circles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Next is student art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9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883C0EE4-C7C2-471F-A398-C7E89BAE60C2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14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1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161F3059-FB8E-4CCE-9402-8B6A31EA1E59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15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3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D9E7E16E-D2F4-4633-ADF1-7092CD2963CC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16</a:t>
            </a:fld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5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9527CC63-CAD1-4C0D-B9CB-841F971218C4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17</a:t>
            </a:fld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7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C4A2A2AB-8DCA-425B-A588-F097AA02122B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18</a:t>
            </a:fld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9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0C945317-265E-4AAD-9385-C710CAA18620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19</a:t>
            </a:fld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1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24E52983-46C2-4CF4-913F-615F60D01CEB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20</a:t>
            </a:fld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3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0F40910B-869B-4EB0-9C94-E439598F0F75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21</a:t>
            </a:fld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5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EDCB6BF4-207A-4DBE-AC93-C3B34CB10E75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22</a:t>
            </a:fld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7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11758B0A-8152-4212-897D-7BAD47D55078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23</a:t>
            </a:fld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9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6E138F5D-A515-4F4A-94F9-90EB85D15EDE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25</a:t>
            </a:fld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1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B1CBD09E-9B32-4C46-9EF5-2E68260D9622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26</a:t>
            </a:fld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3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B5F56261-8AE9-4FB1-B6B1-6C466E1A8ED4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27</a:t>
            </a:fld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5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3249FAB3-0A11-4821-98EE-94B4D47DA92D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29</a:t>
            </a:fld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7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F6A7C9D4-E828-4C8E-84B9-222CF558F3AE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30</a:t>
            </a:fld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9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84B947BD-B95F-49F1-9019-6DA152A17A3D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31</a:t>
            </a:fld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1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32270DA4-96DE-4E7F-A079-ABD84FB9EE1D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32</a:t>
            </a:fld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3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F6BD8A13-2B5F-4F22-92E9-A39D77E9668F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33</a:t>
            </a:fld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After this slide,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swiitch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to Rhino to demo: </a:t>
            </a:r>
          </a:p>
          <a:p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-4 methods for inputting coordinates</a:t>
            </a:r>
          </a:p>
          <a:p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-Creating Rectangle</a:t>
            </a:r>
          </a:p>
          <a:p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Emphasize Text input and text response. Is easier than the mouse.</a:t>
            </a:r>
          </a:p>
          <a:p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Then model some modify commands. Now I will use the mouse to select objects. </a:t>
            </a:r>
          </a:p>
          <a:p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Grip Snap,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Osnap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: only use one at a time</a:t>
            </a:r>
          </a:p>
        </p:txBody>
      </p:sp>
      <p:sp>
        <p:nvSpPr>
          <p:cNvPr id="295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742C98FA-5AA3-4C75-BC7E-933C5E20D1A0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36</a:t>
            </a:fld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660240" y="1727280"/>
            <a:ext cx="7886520" cy="4330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788652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384840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701600" y="1727280"/>
            <a:ext cx="384840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660240" y="270720"/>
            <a:ext cx="788652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660240" y="398916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4701600" y="1727280"/>
            <a:ext cx="384840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384840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70160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4701600" y="398916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70160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660240" y="3989160"/>
            <a:ext cx="788652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788652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60240" y="3989160"/>
            <a:ext cx="788652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70160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701600" y="398916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660240" y="398916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788652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660240" y="1727280"/>
            <a:ext cx="788652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pic>
        <p:nvPicPr>
          <p:cNvPr id="40" name="Picture 39"/>
          <p:cNvPicPr/>
          <p:nvPr/>
        </p:nvPicPr>
        <p:blipFill>
          <a:blip r:embed="rId2"/>
          <a:stretch/>
        </p:blipFill>
        <p:spPr>
          <a:xfrm>
            <a:off x="1889640" y="1726920"/>
            <a:ext cx="5427360" cy="4330440"/>
          </a:xfrm>
          <a:prstGeom prst="rect">
            <a:avLst/>
          </a:prstGeom>
          <a:ln>
            <a:noFill/>
          </a:ln>
        </p:spPr>
      </p:pic>
      <p:pic>
        <p:nvPicPr>
          <p:cNvPr id="41" name="Picture 40"/>
          <p:cNvPicPr/>
          <p:nvPr/>
        </p:nvPicPr>
        <p:blipFill>
          <a:blip r:embed="rId2"/>
          <a:stretch/>
        </p:blipFill>
        <p:spPr>
          <a:xfrm>
            <a:off x="1889640" y="1726920"/>
            <a:ext cx="5427360" cy="4330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subTitle"/>
          </p:nvPr>
        </p:nvSpPr>
        <p:spPr>
          <a:xfrm>
            <a:off x="660240" y="1727280"/>
            <a:ext cx="7886520" cy="4330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788652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384840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701600" y="1727280"/>
            <a:ext cx="384840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subTitle"/>
          </p:nvPr>
        </p:nvSpPr>
        <p:spPr>
          <a:xfrm>
            <a:off x="660240" y="270720"/>
            <a:ext cx="788652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60240" y="398916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701600" y="1727280"/>
            <a:ext cx="384840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384840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70160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701600" y="398916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70160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660240" y="3989160"/>
            <a:ext cx="788652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788652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660240" y="3989160"/>
            <a:ext cx="788652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70160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4701600" y="398916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660240" y="398916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788652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660240" y="1727280"/>
            <a:ext cx="788652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pic>
        <p:nvPicPr>
          <p:cNvPr id="82" name="Picture 81"/>
          <p:cNvPicPr/>
          <p:nvPr/>
        </p:nvPicPr>
        <p:blipFill>
          <a:blip r:embed="rId2"/>
          <a:stretch/>
        </p:blipFill>
        <p:spPr>
          <a:xfrm>
            <a:off x="1889640" y="1726920"/>
            <a:ext cx="5427360" cy="4330440"/>
          </a:xfrm>
          <a:prstGeom prst="rect">
            <a:avLst/>
          </a:prstGeom>
          <a:ln>
            <a:noFill/>
          </a:ln>
        </p:spPr>
      </p:pic>
      <p:pic>
        <p:nvPicPr>
          <p:cNvPr id="83" name="Picture 82"/>
          <p:cNvPicPr/>
          <p:nvPr/>
        </p:nvPicPr>
        <p:blipFill>
          <a:blip r:embed="rId2"/>
          <a:stretch/>
        </p:blipFill>
        <p:spPr>
          <a:xfrm>
            <a:off x="1889640" y="1726920"/>
            <a:ext cx="5427360" cy="4330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w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6.wmf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5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00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/>
          <p:nvPr/>
        </p:nvPicPr>
        <p:blipFill>
          <a:blip r:embed="rId14"/>
          <a:stretch/>
        </p:blipFill>
        <p:spPr>
          <a:xfrm>
            <a:off x="779400" y="5192640"/>
            <a:ext cx="1599840" cy="139320"/>
          </a:xfrm>
          <a:prstGeom prst="rect">
            <a:avLst/>
          </a:prstGeom>
          <a:ln>
            <a:noFill/>
          </a:ln>
        </p:spPr>
      </p:pic>
      <p:pic>
        <p:nvPicPr>
          <p:cNvPr id="9" name="Picture 4"/>
          <p:cNvPicPr/>
          <p:nvPr/>
        </p:nvPicPr>
        <p:blipFill>
          <a:blip r:embed="rId15"/>
          <a:stretch/>
        </p:blipFill>
        <p:spPr>
          <a:xfrm>
            <a:off x="779400" y="718200"/>
            <a:ext cx="4098240" cy="375480"/>
          </a:xfrm>
          <a:prstGeom prst="rect">
            <a:avLst/>
          </a:prstGeom>
          <a:ln>
            <a:noFill/>
          </a:ln>
        </p:spPr>
      </p:pic>
      <p:pic>
        <p:nvPicPr>
          <p:cNvPr id="2" name="Picture 5"/>
          <p:cNvPicPr/>
          <p:nvPr/>
        </p:nvPicPr>
        <p:blipFill>
          <a:blip r:embed="rId16"/>
          <a:stretch/>
        </p:blipFill>
        <p:spPr>
          <a:xfrm>
            <a:off x="-71640" y="-203040"/>
            <a:ext cx="9342360" cy="529200"/>
          </a:xfrm>
          <a:prstGeom prst="rect">
            <a:avLst/>
          </a:prstGeom>
          <a:ln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4000" b="0" strike="noStrike" cap="all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Click to edit Master title style</a:t>
            </a:r>
            <a:endParaRPr lang="en-US" sz="1800" b="0" strike="noStrike" spc="-1">
              <a:solidFill>
                <a:srgbClr val="E8D3A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E8D3A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11/4/17</a:t>
            </a:r>
            <a:endParaRPr lang="en-US" sz="1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endParaRPr lang="en-US" sz="2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005ED1C7-6F55-4AD9-85BC-D0F0C78649B5}" type="slidenum">
              <a:rPr lang="en-US" sz="1800" b="0" strike="noStrike" spc="-1">
                <a:solidFill>
                  <a:srgbClr val="E8D3A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en-US" sz="1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E8D3A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</a:p>
          <a:p>
            <a:pPr marL="864000" lvl="1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E8D3A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</a:p>
          <a:p>
            <a:pPr marL="1296000" lvl="2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E8D3A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</a:p>
          <a:p>
            <a:pPr marL="1728000" lvl="3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E8D3A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</a:p>
          <a:p>
            <a:pPr marL="2160000" lvl="4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E8D3A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</a:p>
          <a:p>
            <a:pPr marL="2592000" lvl="5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E8D3A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</a:p>
          <a:p>
            <a:pPr marL="3024000" lvl="6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E8D3A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1"/>
          <p:cNvPicPr/>
          <p:nvPr/>
        </p:nvPicPr>
        <p:blipFill>
          <a:blip r:embed="rId14"/>
          <a:stretch/>
        </p:blipFill>
        <p:spPr>
          <a:xfrm>
            <a:off x="766800" y="1363680"/>
            <a:ext cx="1103400" cy="96120"/>
          </a:xfrm>
          <a:prstGeom prst="rect">
            <a:avLst/>
          </a:prstGeom>
          <a:ln>
            <a:noFill/>
          </a:ln>
        </p:spPr>
      </p:pic>
      <p:pic>
        <p:nvPicPr>
          <p:cNvPr id="43" name="Picture 2"/>
          <p:cNvPicPr/>
          <p:nvPr/>
        </p:nvPicPr>
        <p:blipFill>
          <a:blip r:embed="rId15"/>
          <a:stretch/>
        </p:blipFill>
        <p:spPr>
          <a:xfrm>
            <a:off x="766800" y="6394320"/>
            <a:ext cx="2369880" cy="217080"/>
          </a:xfrm>
          <a:prstGeom prst="rect">
            <a:avLst/>
          </a:prstGeom>
          <a:ln>
            <a:noFill/>
          </a:ln>
        </p:spPr>
      </p:pic>
      <p:pic>
        <p:nvPicPr>
          <p:cNvPr id="44" name="Picture 3"/>
          <p:cNvPicPr/>
          <p:nvPr/>
        </p:nvPicPr>
        <p:blipFill>
          <a:blip r:embed="rId16"/>
          <a:stretch/>
        </p:blipFill>
        <p:spPr>
          <a:xfrm>
            <a:off x="-71640" y="-203040"/>
            <a:ext cx="9342360" cy="529200"/>
          </a:xfrm>
          <a:prstGeom prst="rect">
            <a:avLst/>
          </a:prstGeom>
          <a:ln>
            <a:noFill/>
          </a:ln>
        </p:spPr>
      </p:pic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Click to edit Master title style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7886520" cy="4330440"/>
          </a:xfrm>
          <a:prstGeom prst="rect">
            <a:avLst/>
          </a:prstGeom>
        </p:spPr>
        <p:txBody>
          <a:bodyPr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Sixth Outline Level</a:t>
            </a:r>
          </a:p>
          <a:p>
            <a:pPr marL="231840" indent="-23148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Seventh Outline LevelClick to edit Master text styles</a:t>
            </a:r>
          </a:p>
          <a:p>
            <a:pPr marL="682560" lvl="1" indent="-22176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Second level</a:t>
            </a: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1143000" lvl="2" indent="-22824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Third level</a:t>
            </a: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1600200" lvl="3" indent="-22824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r>
              <a:rPr lang="en-US" sz="16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Fourth level</a:t>
            </a: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057400" lvl="4" indent="-22824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r>
              <a:rPr lang="en-US" sz="1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Fifth level</a:t>
            </a: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11/4/17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4B35BD9E-EBCB-4D8C-BBC7-A1A07976A7D0}" type="slidenum">
              <a:rPr lang="en-US" sz="1800" b="0" strike="noStrike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8.png"/><Relationship Id="rId7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robinsoncenter.uw.edu/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434520" y="1626840"/>
            <a:ext cx="6840000" cy="1674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600" b="0" strike="noStrike" spc="-1" dirty="0">
                <a:solidFill>
                  <a:srgbClr val="E8D3A2"/>
                </a:solidFill>
                <a:uFill>
                  <a:solidFill>
                    <a:srgbClr val="FFFFFF"/>
                  </a:solidFill>
                </a:uFill>
                <a:latin typeface="Aharoni"/>
              </a:rPr>
              <a:t>Critical Thinking in Design</a:t>
            </a:r>
            <a:endParaRPr lang="en-US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haroni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haroni"/>
            </a:endParaRPr>
          </a:p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E8D3A2"/>
                </a:solidFill>
                <a:uFill>
                  <a:solidFill>
                    <a:srgbClr val="FFFFFF"/>
                  </a:solidFill>
                </a:uFill>
                <a:latin typeface="Aharoni"/>
              </a:rPr>
              <a:t>A Hands on Introduction to Software for Laser Cutting, 3D Printing, and More</a:t>
            </a:r>
            <a:endParaRPr lang="en-US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haroni"/>
            </a:endParaRPr>
          </a:p>
        </p:txBody>
      </p:sp>
      <p:sp>
        <p:nvSpPr>
          <p:cNvPr id="91" name="TextShape 3"/>
          <p:cNvSpPr txBox="1"/>
          <p:nvPr/>
        </p:nvSpPr>
        <p:spPr>
          <a:xfrm>
            <a:off x="457200" y="5359793"/>
            <a:ext cx="31089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Paul </a:t>
            </a:r>
            <a:r>
              <a:rPr lang="en-US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Gafni</a:t>
            </a:r>
            <a:endParaRPr lang="en-US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NAGC. Charlotte, NC</a:t>
            </a:r>
            <a:endParaRPr lang="en-US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November 2017</a:t>
            </a:r>
            <a:endParaRPr lang="en-US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685800" y="380880"/>
            <a:ext cx="7854480" cy="9140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1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"/>
                <a:ea typeface="Encode Sans Normal"/>
              </a:rPr>
              <a:t>Robinson Center for young scholars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4" name="TextShape 2"/>
          <p:cNvSpPr txBox="1"/>
          <p:nvPr/>
        </p:nvSpPr>
        <p:spPr>
          <a:xfrm>
            <a:off x="431640" y="1792800"/>
            <a:ext cx="8483400" cy="42969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Semibold"/>
                <a:ea typeface="Uni Sans"/>
              </a:rPr>
              <a:t>Early Admittance Programs to University of Washington</a:t>
            </a: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r>
              <a:rPr lang="en-US" sz="20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Semibold"/>
                <a:ea typeface="Uni Sans"/>
              </a:rPr>
              <a:t>Transition School/Early Entrance (EEP): 13-14 years old</a:t>
            </a: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r>
              <a:rPr lang="en-US" sz="20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Semibold"/>
                <a:ea typeface="Uni Sans"/>
              </a:rPr>
              <a:t>UW Academy – 15 years old</a:t>
            </a: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9360">
              <a:lnSpc>
                <a:spcPct val="100000"/>
              </a:lnSpc>
            </a:pP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Semibold"/>
                <a:ea typeface="Uni Sans"/>
              </a:rPr>
              <a:t>Saturday Enrichment Program</a:t>
            </a: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Semibold"/>
                <a:ea typeface="Uni Sans"/>
              </a:rPr>
              <a:t>Summer Challenge and Summer Stretch Programs </a:t>
            </a: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Semibold"/>
                <a:ea typeface="Uni Sans"/>
              </a:rPr>
              <a:t>On-line Program</a:t>
            </a: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pic>
        <p:nvPicPr>
          <p:cNvPr id="95" name="Picture 3"/>
          <p:cNvPicPr/>
          <p:nvPr/>
        </p:nvPicPr>
        <p:blipFill>
          <a:blip r:embed="rId3"/>
          <a:stretch/>
        </p:blipFill>
        <p:spPr>
          <a:xfrm>
            <a:off x="533520" y="5504040"/>
            <a:ext cx="8229240" cy="1244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My mathematical art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96"/>
          <p:cNvPicPr/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8"/>
          <p:cNvPicPr/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00"/>
          <p:cNvPicPr/>
          <p:nvPr/>
        </p:nvPicPr>
        <p:blipFill>
          <a:blip r:embed="rId3"/>
          <a:stretch/>
        </p:blipFill>
        <p:spPr>
          <a:xfrm>
            <a:off x="0" y="4320"/>
            <a:ext cx="9144000" cy="6849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/>
          <p:cNvPicPr/>
          <p:nvPr/>
        </p:nvPicPr>
        <p:blipFill>
          <a:blip r:embed="rId3"/>
          <a:stretch/>
        </p:blipFill>
        <p:spPr>
          <a:xfrm>
            <a:off x="-173880" y="-640080"/>
            <a:ext cx="9500760" cy="7779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104"/>
          <p:cNvPicPr/>
          <p:nvPr/>
        </p:nvPicPr>
        <p:blipFill>
          <a:blip r:embed="rId3"/>
          <a:stretch/>
        </p:blipFill>
        <p:spPr>
          <a:xfrm rot="5376000">
            <a:off x="-2163240" y="-1374840"/>
            <a:ext cx="13287960" cy="9966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Student Designed Art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08" name="Picture 107"/>
          <p:cNvPicPr/>
          <p:nvPr/>
        </p:nvPicPr>
        <p:blipFill>
          <a:blip r:embed="rId2"/>
          <a:stretch/>
        </p:blipFill>
        <p:spPr>
          <a:xfrm>
            <a:off x="660240" y="2471760"/>
            <a:ext cx="7886520" cy="2841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Student Designed Art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10" name="Picture 109"/>
          <p:cNvPicPr/>
          <p:nvPr/>
        </p:nvPicPr>
        <p:blipFill>
          <a:blip r:embed="rId2"/>
          <a:stretch/>
        </p:blipFill>
        <p:spPr>
          <a:xfrm>
            <a:off x="-55800" y="1413360"/>
            <a:ext cx="4919400" cy="4107960"/>
          </a:xfrm>
          <a:prstGeom prst="rect">
            <a:avLst/>
          </a:prstGeom>
          <a:ln>
            <a:noFill/>
          </a:ln>
        </p:spPr>
      </p:pic>
      <p:pic>
        <p:nvPicPr>
          <p:cNvPr id="111" name="Picture 110"/>
          <p:cNvPicPr/>
          <p:nvPr/>
        </p:nvPicPr>
        <p:blipFill>
          <a:blip r:embed="rId3"/>
          <a:stretch/>
        </p:blipFill>
        <p:spPr>
          <a:xfrm>
            <a:off x="4679280" y="3017520"/>
            <a:ext cx="4464360" cy="3840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Student Designed Art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13" name="Picture 112"/>
          <p:cNvPicPr/>
          <p:nvPr/>
        </p:nvPicPr>
        <p:blipFill>
          <a:blip r:embed="rId2"/>
          <a:stretch/>
        </p:blipFill>
        <p:spPr>
          <a:xfrm>
            <a:off x="182520" y="1561320"/>
            <a:ext cx="3931920" cy="4032000"/>
          </a:xfrm>
          <a:prstGeom prst="rect">
            <a:avLst/>
          </a:prstGeom>
          <a:ln>
            <a:noFill/>
          </a:ln>
        </p:spPr>
      </p:pic>
      <p:pic>
        <p:nvPicPr>
          <p:cNvPr id="114" name="Picture 113"/>
          <p:cNvPicPr/>
          <p:nvPr/>
        </p:nvPicPr>
        <p:blipFill>
          <a:blip r:embed="rId3"/>
          <a:stretch/>
        </p:blipFill>
        <p:spPr>
          <a:xfrm>
            <a:off x="4510440" y="1609920"/>
            <a:ext cx="4389120" cy="4961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Student Designed Art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16" name="Picture 115"/>
          <p:cNvPicPr/>
          <p:nvPr/>
        </p:nvPicPr>
        <p:blipFill>
          <a:blip r:embed="rId2"/>
          <a:stretch/>
        </p:blipFill>
        <p:spPr>
          <a:xfrm>
            <a:off x="3290040" y="1148040"/>
            <a:ext cx="6036840" cy="5801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Picture 116"/>
          <p:cNvPicPr/>
          <p:nvPr/>
        </p:nvPicPr>
        <p:blipFill>
          <a:blip r:embed="rId2"/>
          <a:stretch/>
        </p:blipFill>
        <p:spPr>
          <a:xfrm>
            <a:off x="1360080" y="822960"/>
            <a:ext cx="6503760" cy="5394960"/>
          </a:xfrm>
          <a:prstGeom prst="rect">
            <a:avLst/>
          </a:prstGeom>
          <a:ln>
            <a:noFill/>
          </a:ln>
        </p:spPr>
      </p:pic>
      <p:sp>
        <p:nvSpPr>
          <p:cNvPr id="118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Student Designed Art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introductions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0" name="TextShape 2"/>
          <p:cNvSpPr txBox="1"/>
          <p:nvPr/>
        </p:nvSpPr>
        <p:spPr>
          <a:xfrm>
            <a:off x="660240" y="1727280"/>
            <a:ext cx="788652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60">
              <a:lnSpc>
                <a:spcPct val="100000"/>
              </a:lnSpc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In groups of 2 or 3, introduce yourselves.</a:t>
            </a:r>
          </a:p>
          <a:p>
            <a:pPr marL="231840" indent="-23148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Are you a teacher? Administrator? Parent? 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1008000" lvl="2">
              <a:buClr>
                <a:srgbClr val="000000"/>
              </a:buClr>
              <a:buSzPct val="4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  <a:endParaRPr lang="en-US" sz="16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1008000" lvl="2">
              <a:buClr>
                <a:srgbClr val="000000"/>
              </a:buClr>
              <a:buSzPct val="4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Do you have any experience with laser cutting, 3D printing, or CAD software?</a:t>
            </a:r>
            <a:endParaRPr lang="en-US" sz="16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1512000" lvl="3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  <a:endParaRPr lang="en-US" sz="1400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1512000" lvl="3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What are your goals in attending this session?  </a:t>
            </a:r>
            <a:endParaRPr lang="en-US" sz="1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objectives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2" name="TextShape 2"/>
          <p:cNvSpPr txBox="1"/>
          <p:nvPr/>
        </p:nvSpPr>
        <p:spPr>
          <a:xfrm>
            <a:off x="660240" y="1727280"/>
            <a:ext cx="788652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60">
              <a:lnSpc>
                <a:spcPct val="100000"/>
              </a:lnSpc>
              <a:buClr>
                <a:srgbClr val="4D4D4D"/>
              </a:buClr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360">
              <a:lnSpc>
                <a:spcPct val="100000"/>
              </a:lnSpc>
              <a:buClr>
                <a:srgbClr val="4D4D4D"/>
              </a:buClr>
            </a:pPr>
            <a:r>
              <a:rPr lang="en-US" sz="2400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	</a:t>
            </a: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Get acquainted with design software.</a:t>
            </a:r>
          </a:p>
          <a:p>
            <a:pPr marL="360">
              <a:lnSpc>
                <a:spcPct val="100000"/>
              </a:lnSpc>
              <a:buClr>
                <a:srgbClr val="4D4D4D"/>
              </a:buClr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endParaRPr lang="en-US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	Address school implementation questions.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In your school...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4" name="TextShape 2"/>
          <p:cNvSpPr txBox="1"/>
          <p:nvPr/>
        </p:nvSpPr>
        <p:spPr>
          <a:xfrm>
            <a:off x="660240" y="1727280"/>
            <a:ext cx="788652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60">
              <a:lnSpc>
                <a:spcPct val="100000"/>
              </a:lnSpc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	What do you see as the major obstacles to doing 	this in your school?</a:t>
            </a:r>
          </a:p>
          <a:p>
            <a:pPr marL="360">
              <a:lnSpc>
                <a:spcPct val="100000"/>
              </a:lnSpc>
              <a:buClr>
                <a:srgbClr val="4D4D4D"/>
              </a:buClr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808000" lvl="6">
              <a:buClr>
                <a:srgbClr val="000000"/>
              </a:buClr>
              <a:buSzPct val="4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Budget Constraints</a:t>
            </a:r>
            <a:endParaRPr lang="en-US" sz="20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376000" lvl="5">
              <a:buClr>
                <a:srgbClr val="000000"/>
              </a:buClr>
              <a:buSzPct val="45000"/>
            </a:pPr>
            <a:endParaRPr lang="en-US" sz="20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808000" lvl="6">
              <a:buClr>
                <a:srgbClr val="000000"/>
              </a:buClr>
              <a:buSzPct val="4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Access to Equipment</a:t>
            </a:r>
            <a:endParaRPr lang="en-US" sz="20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376000" lvl="5">
              <a:buClr>
                <a:srgbClr val="000000"/>
              </a:buClr>
              <a:buSzPct val="45000"/>
            </a:pPr>
            <a:endParaRPr lang="en-US" sz="20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808000" lvl="6">
              <a:buClr>
                <a:srgbClr val="000000"/>
              </a:buClr>
              <a:buSzPct val="4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Access to Software</a:t>
            </a:r>
            <a:endParaRPr lang="en-US" sz="20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376000" lvl="5">
              <a:buClr>
                <a:srgbClr val="000000"/>
              </a:buClr>
              <a:buSzPct val="45000"/>
            </a:pPr>
            <a:endParaRPr lang="en-US" sz="20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808000" lvl="6">
              <a:buClr>
                <a:srgbClr val="000000"/>
              </a:buClr>
              <a:buSzPct val="4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Time/Bandwidth</a:t>
            </a:r>
            <a:endParaRPr lang="en-US" sz="20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376000" lvl="5">
              <a:buClr>
                <a:srgbClr val="000000"/>
              </a:buClr>
              <a:buSzPct val="45000"/>
            </a:pPr>
            <a:endParaRPr lang="en-US" sz="20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808000" lvl="6">
              <a:buClr>
                <a:srgbClr val="000000"/>
              </a:buClr>
              <a:buSzPct val="4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Lack of Expertise</a:t>
            </a:r>
            <a:endParaRPr lang="en-US" sz="20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Affordable Fabrication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6" name="TextShape 2"/>
          <p:cNvSpPr txBox="1"/>
          <p:nvPr/>
        </p:nvSpPr>
        <p:spPr>
          <a:xfrm>
            <a:off x="274320" y="1727280"/>
            <a:ext cx="877824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60">
              <a:lnSpc>
                <a:spcPct val="100000"/>
              </a:lnSpc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Outsourcing fabrication can cost as little as $1-2 per piece.</a:t>
            </a:r>
          </a:p>
          <a:p>
            <a:pPr marL="360">
              <a:lnSpc>
                <a:spcPct val="100000"/>
              </a:lnSpc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1" strike="noStrike" spc="-1" dirty="0" err="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Ponoko</a:t>
            </a: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		Laser cutting		</a:t>
            </a:r>
            <a:endParaRPr lang="en-US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1" strike="noStrike" spc="-1" dirty="0" err="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Shapeways</a:t>
            </a: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	3D printing		</a:t>
            </a:r>
          </a:p>
          <a:p>
            <a:pPr marL="540000" lvl="1">
              <a:buClr>
                <a:srgbClr val="000000"/>
              </a:buClr>
              <a:buSzPct val="75000"/>
            </a:pPr>
            <a:endParaRPr lang="en-US" sz="1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376000" lvl="5">
              <a:buClr>
                <a:srgbClr val="000000"/>
              </a:buClr>
              <a:buSzPct val="45000"/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376000" lvl="5">
              <a:buClr>
                <a:srgbClr val="000000"/>
              </a:buClr>
              <a:buSzPct val="45000"/>
            </a:pPr>
            <a:endParaRPr lang="en-US" sz="2400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376000" lvl="5">
              <a:buClr>
                <a:srgbClr val="000000"/>
              </a:buClr>
              <a:buSzPct val="4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Limitless material options.</a:t>
            </a:r>
            <a:endParaRPr lang="en-US" sz="2000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376000" lvl="5">
              <a:buClr>
                <a:srgbClr val="000000"/>
              </a:buClr>
              <a:buSzPct val="4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American Manufacturing.</a:t>
            </a:r>
            <a:endParaRPr lang="en-US" sz="20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7E7D00-DB9E-4173-B154-DB2E60E9C9DC}"/>
              </a:ext>
            </a:extLst>
          </p:cNvPr>
          <p:cNvSpPr txBox="1"/>
          <p:nvPr/>
        </p:nvSpPr>
        <p:spPr>
          <a:xfrm>
            <a:off x="5331655" y="2475913"/>
            <a:ext cx="2194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Oakland</a:t>
            </a:r>
          </a:p>
          <a:p>
            <a:r>
              <a:rPr lang="en-US" sz="2400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New York</a:t>
            </a:r>
            <a:endParaRPr lang="en-US" sz="2400" dirty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Affordable Equipment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8" name="TextShape 2"/>
          <p:cNvSpPr txBox="1"/>
          <p:nvPr/>
        </p:nvSpPr>
        <p:spPr>
          <a:xfrm>
            <a:off x="274320" y="1727280"/>
            <a:ext cx="877824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60">
              <a:lnSpc>
                <a:spcPct val="100000"/>
              </a:lnSpc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3D Printers are affordable!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Recommended: $400 Flash Forge Finder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360"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</a:p>
          <a:p>
            <a:pPr marL="360"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Laser Cutters are… not.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Recommended: $3750 </a:t>
            </a:r>
            <a:r>
              <a:rPr lang="en-US" sz="2400" b="0" strike="noStrike" spc="-1" dirty="0" err="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Glowforge</a:t>
            </a: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Basic including Air Filter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Affordable Field Trips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0" name="TextShape 2"/>
          <p:cNvSpPr txBox="1"/>
          <p:nvPr/>
        </p:nvSpPr>
        <p:spPr>
          <a:xfrm>
            <a:off x="274320" y="1727280"/>
            <a:ext cx="877824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457560" lvl="1"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UW </a:t>
            </a:r>
            <a:r>
              <a:rPr lang="en-US" sz="2400" b="0" strike="noStrike" spc="-1" dirty="0" err="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MakerSpace</a:t>
            </a: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457560" lvl="1">
              <a:buClr>
                <a:srgbClr val="4D4D4D"/>
              </a:buClr>
            </a:pPr>
            <a:r>
              <a:rPr lang="en-US" sz="2400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	$100/</a:t>
            </a:r>
            <a:r>
              <a:rPr lang="en-US" sz="2400" spc="-1" dirty="0" err="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hr</a:t>
            </a:r>
            <a:r>
              <a:rPr lang="en-US" sz="2400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for space</a:t>
            </a:r>
          </a:p>
          <a:p>
            <a:pPr marL="457560" lvl="1"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	$2 per student materials cost</a:t>
            </a:r>
          </a:p>
          <a:p>
            <a:pPr marL="457560" lvl="1">
              <a:buClr>
                <a:srgbClr val="4D4D4D"/>
              </a:buClr>
            </a:pPr>
            <a:endParaRPr lang="en-US" sz="2400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457560" lvl="1">
              <a:buClr>
                <a:srgbClr val="4D4D4D"/>
              </a:buClr>
            </a:pPr>
            <a:r>
              <a:rPr lang="en-US" sz="2400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	Local  </a:t>
            </a:r>
            <a:r>
              <a:rPr lang="en-US" sz="2400" spc="-1" dirty="0" err="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MakerSpaces</a:t>
            </a:r>
            <a:r>
              <a:rPr lang="en-US" sz="2400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?</a:t>
            </a:r>
          </a:p>
          <a:p>
            <a:pPr marL="457560" lvl="1">
              <a:buClr>
                <a:srgbClr val="4D4D4D"/>
              </a:buClr>
            </a:pPr>
            <a:endParaRPr lang="en-US" sz="2400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457560" lvl="1">
              <a:buClr>
                <a:srgbClr val="4D4D4D"/>
              </a:buClr>
            </a:pPr>
            <a:r>
              <a:rPr lang="en-US" sz="2400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		Universities?</a:t>
            </a:r>
          </a:p>
          <a:p>
            <a:pPr marL="457560" lvl="1">
              <a:buClr>
                <a:srgbClr val="4D4D4D"/>
              </a:buClr>
            </a:pPr>
            <a:endParaRPr lang="en-US" sz="2400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457560" lvl="1">
              <a:buClr>
                <a:srgbClr val="4D4D4D"/>
              </a:buClr>
            </a:pPr>
            <a:r>
              <a:rPr lang="en-US" sz="2400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		Other Schools?</a:t>
            </a:r>
          </a:p>
          <a:p>
            <a:pPr marL="997200" lvl="2">
              <a:buClr>
                <a:srgbClr val="000000"/>
              </a:buClr>
              <a:buSzPct val="75000"/>
            </a:pPr>
            <a:r>
              <a:rPr lang="en-US" sz="2400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	</a:t>
            </a:r>
          </a:p>
          <a:p>
            <a:pPr marL="540000" lvl="1">
              <a:buClr>
                <a:srgbClr val="000000"/>
              </a:buClr>
              <a:buSzPct val="75000"/>
            </a:pPr>
            <a:endParaRPr lang="en-US" sz="2400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Software Options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2" name="TextShape 2"/>
          <p:cNvSpPr txBox="1"/>
          <p:nvPr/>
        </p:nvSpPr>
        <p:spPr>
          <a:xfrm>
            <a:off x="412348" y="1619280"/>
            <a:ext cx="788652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60">
              <a:lnSpc>
                <a:spcPct val="100000"/>
              </a:lnSpc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Rhino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Very high quality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Free 90 day trial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Expensive after trial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360">
              <a:buClr>
                <a:srgbClr val="4D4D4D"/>
              </a:buClr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360"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AutoCAD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High quality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Free for education!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Rhino skills translate well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133" name="TextShape 3"/>
          <p:cNvSpPr txBox="1"/>
          <p:nvPr/>
        </p:nvSpPr>
        <p:spPr>
          <a:xfrm>
            <a:off x="4824980" y="1634040"/>
            <a:ext cx="788652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60">
              <a:lnSpc>
                <a:spcPct val="100000"/>
              </a:lnSpc>
              <a:buClr>
                <a:srgbClr val="4D4D4D"/>
              </a:buClr>
            </a:pPr>
            <a:r>
              <a:rPr lang="en-US" sz="2400" b="0" strike="noStrike" spc="-1" dirty="0" err="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OpenSCAD</a:t>
            </a: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Less Stable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Open Source: free!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Good for Coders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360"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Adobe Illustrator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Not CAD based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Less mathematical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2D only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Monthly subscription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360"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</a:p>
          <a:p>
            <a:pPr marL="360"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Skip the Design Step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5" name="TextShape 2"/>
          <p:cNvSpPr txBox="1"/>
          <p:nvPr/>
        </p:nvSpPr>
        <p:spPr>
          <a:xfrm>
            <a:off x="697456" y="1830988"/>
            <a:ext cx="7886520" cy="43156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60">
              <a:lnSpc>
                <a:spcPct val="100000"/>
              </a:lnSpc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Make other people’s designs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 err="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Thingiverse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endParaRPr lang="en-US" sz="1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1512000" lvl="3">
              <a:buClr>
                <a:srgbClr val="000000"/>
              </a:buClr>
              <a:buSzPct val="75000"/>
            </a:pPr>
            <a:r>
              <a:rPr lang="en-US" sz="2400" b="0" strike="noStrike" spc="-1" dirty="0" err="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Pinshape</a:t>
            </a:r>
            <a:endParaRPr lang="en-US" sz="1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1512000" lvl="3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  <a:endParaRPr lang="en-US" sz="1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376000" lvl="5">
              <a:buClr>
                <a:srgbClr val="000000"/>
              </a:buClr>
              <a:buSzPct val="45000"/>
            </a:pPr>
            <a:r>
              <a:rPr lang="en-US" sz="2400" b="0" strike="noStrike" spc="-1" dirty="0" err="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GrabCAD</a:t>
            </a:r>
            <a:endParaRPr lang="en-US" sz="20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360">
              <a:buClr>
                <a:srgbClr val="4D4D4D"/>
              </a:buClr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360">
              <a:buClr>
                <a:srgbClr val="4D4D4D"/>
              </a:buClr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Implementation questions?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7" name="TextShape 2"/>
          <p:cNvSpPr txBox="1"/>
          <p:nvPr/>
        </p:nvSpPr>
        <p:spPr>
          <a:xfrm>
            <a:off x="274320" y="1727280"/>
            <a:ext cx="877824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Learning the Software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9" name="TextShape 2"/>
          <p:cNvSpPr txBox="1"/>
          <p:nvPr/>
        </p:nvSpPr>
        <p:spPr>
          <a:xfrm>
            <a:off x="660240" y="1727280"/>
            <a:ext cx="788652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60" algn="ctr">
              <a:lnSpc>
                <a:spcPct val="100000"/>
              </a:lnSpc>
              <a:buClr>
                <a:srgbClr val="4D4D4D"/>
              </a:buClr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360" algn="ctr">
              <a:lnSpc>
                <a:spcPct val="100000"/>
              </a:lnSpc>
              <a:buClr>
                <a:srgbClr val="4D4D4D"/>
              </a:buClr>
            </a:pPr>
            <a:r>
              <a:rPr lang="en-US" sz="4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Introduction to Rhino Available At</a:t>
            </a: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31840" indent="-231480" algn="ctr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360" algn="ctr">
              <a:lnSpc>
                <a:spcPct val="100000"/>
              </a:lnSpc>
              <a:buClr>
                <a:srgbClr val="4D4D4D"/>
              </a:buClr>
            </a:pPr>
            <a:r>
              <a:rPr lang="en-US" sz="3600" b="1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PaulGafni.com/</a:t>
            </a:r>
            <a:r>
              <a:rPr lang="en-US" sz="3600" b="1" strike="noStrike" spc="-1" dirty="0" err="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IntroToRhino</a:t>
            </a: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ull Screen">
            <a:extLst>
              <a:ext uri="{FF2B5EF4-FFF2-40B4-BE49-F238E27FC236}">
                <a16:creationId xmlns:a16="http://schemas.microsoft.com/office/drawing/2014/main" id="{462E3673-8B24-4CCA-BBE0-5BA3A5B823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5838"/>
            <a:ext cx="9144000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1317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 dirty="0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Intro to Computer assisted design</a:t>
            </a:r>
            <a:endParaRPr lang="en-US" sz="1800" b="0" strike="noStrike" spc="-1" dirty="0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1" name="TextShape 2"/>
          <p:cNvSpPr txBox="1"/>
          <p:nvPr/>
        </p:nvSpPr>
        <p:spPr>
          <a:xfrm>
            <a:off x="274320" y="1727280"/>
            <a:ext cx="877824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60">
              <a:lnSpc>
                <a:spcPct val="100000"/>
              </a:lnSpc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pic>
        <p:nvPicPr>
          <p:cNvPr id="142" name="Picture 141"/>
          <p:cNvPicPr/>
          <p:nvPr/>
        </p:nvPicPr>
        <p:blipFill>
          <a:blip r:embed="rId3"/>
          <a:stretch/>
        </p:blipFill>
        <p:spPr>
          <a:xfrm>
            <a:off x="705240" y="2103120"/>
            <a:ext cx="2495160" cy="3561840"/>
          </a:xfrm>
          <a:prstGeom prst="rect">
            <a:avLst/>
          </a:prstGeom>
          <a:ln>
            <a:noFill/>
          </a:ln>
        </p:spPr>
      </p:pic>
      <p:pic>
        <p:nvPicPr>
          <p:cNvPr id="143" name="Picture 142"/>
          <p:cNvPicPr/>
          <p:nvPr/>
        </p:nvPicPr>
        <p:blipFill>
          <a:blip r:embed="rId4"/>
          <a:stretch/>
        </p:blipFill>
        <p:spPr>
          <a:xfrm>
            <a:off x="5145840" y="3970080"/>
            <a:ext cx="3540960" cy="2451240"/>
          </a:xfrm>
          <a:prstGeom prst="rect">
            <a:avLst/>
          </a:prstGeom>
          <a:ln>
            <a:noFill/>
          </a:ln>
        </p:spPr>
      </p:pic>
      <p:sp>
        <p:nvSpPr>
          <p:cNvPr id="144" name="TextShape 3"/>
          <p:cNvSpPr txBox="1"/>
          <p:nvPr/>
        </p:nvSpPr>
        <p:spPr>
          <a:xfrm>
            <a:off x="2926080" y="1343520"/>
            <a:ext cx="2457000" cy="185688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txBody>
          <a:bodyPr lIns="90000" tIns="45000" rIns="90000" bIns="45000" anchor="ctr"/>
          <a:lstStyle/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5" name="Picture 144"/>
          <p:cNvPicPr/>
          <p:nvPr/>
        </p:nvPicPr>
        <p:blipFill>
          <a:blip r:embed="rId5"/>
          <a:stretch/>
        </p:blipFill>
        <p:spPr>
          <a:xfrm flipH="1">
            <a:off x="3267000" y="3657600"/>
            <a:ext cx="2298960" cy="1737360"/>
          </a:xfrm>
          <a:prstGeom prst="rect">
            <a:avLst/>
          </a:prstGeom>
          <a:ln>
            <a:noFill/>
          </a:ln>
        </p:spPr>
      </p:pic>
      <p:sp>
        <p:nvSpPr>
          <p:cNvPr id="146" name="TextShape 4"/>
          <p:cNvSpPr txBox="1"/>
          <p:nvPr/>
        </p:nvSpPr>
        <p:spPr>
          <a:xfrm>
            <a:off x="3267000" y="384048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Error: Too many words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TextShape 5"/>
          <p:cNvSpPr txBox="1"/>
          <p:nvPr/>
        </p:nvSpPr>
        <p:spPr>
          <a:xfrm>
            <a:off x="3017520" y="172728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Draw a line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7C2D85-DC2B-473B-9941-2C2CC7C14C97}"/>
              </a:ext>
            </a:extLst>
          </p:cNvPr>
          <p:cNvSpPr txBox="1"/>
          <p:nvPr/>
        </p:nvSpPr>
        <p:spPr>
          <a:xfrm>
            <a:off x="5824025" y="1727280"/>
            <a:ext cx="28627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Only use one word at a time!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Intro to computer assisted design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9" name="TextShape 2"/>
          <p:cNvSpPr txBox="1"/>
          <p:nvPr/>
        </p:nvSpPr>
        <p:spPr>
          <a:xfrm>
            <a:off x="274320" y="1727280"/>
            <a:ext cx="877824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60">
              <a:lnSpc>
                <a:spcPct val="100000"/>
              </a:lnSpc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pic>
        <p:nvPicPr>
          <p:cNvPr id="150" name="Picture 149"/>
          <p:cNvPicPr/>
          <p:nvPr/>
        </p:nvPicPr>
        <p:blipFill>
          <a:blip r:embed="rId3"/>
          <a:stretch/>
        </p:blipFill>
        <p:spPr>
          <a:xfrm>
            <a:off x="705240" y="2103120"/>
            <a:ext cx="2495160" cy="3561840"/>
          </a:xfrm>
          <a:prstGeom prst="rect">
            <a:avLst/>
          </a:prstGeom>
          <a:ln>
            <a:noFill/>
          </a:ln>
        </p:spPr>
      </p:pic>
      <p:pic>
        <p:nvPicPr>
          <p:cNvPr id="151" name="Picture 150"/>
          <p:cNvPicPr/>
          <p:nvPr/>
        </p:nvPicPr>
        <p:blipFill>
          <a:blip r:embed="rId4"/>
          <a:stretch/>
        </p:blipFill>
        <p:spPr>
          <a:xfrm>
            <a:off x="5145840" y="3970080"/>
            <a:ext cx="3540960" cy="2451240"/>
          </a:xfrm>
          <a:prstGeom prst="rect">
            <a:avLst/>
          </a:prstGeom>
          <a:ln>
            <a:noFill/>
          </a:ln>
        </p:spPr>
      </p:pic>
      <p:sp>
        <p:nvSpPr>
          <p:cNvPr id="152" name="TextShape 3"/>
          <p:cNvSpPr txBox="1"/>
          <p:nvPr/>
        </p:nvSpPr>
        <p:spPr>
          <a:xfrm>
            <a:off x="2926080" y="1343520"/>
            <a:ext cx="2457000" cy="185688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txBody>
          <a:bodyPr lIns="90000" tIns="45000" rIns="90000" bIns="45000" anchor="ctr"/>
          <a:lstStyle/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3" name="Picture 152"/>
          <p:cNvPicPr/>
          <p:nvPr/>
        </p:nvPicPr>
        <p:blipFill>
          <a:blip r:embed="rId5"/>
          <a:stretch/>
        </p:blipFill>
        <p:spPr>
          <a:xfrm flipH="1">
            <a:off x="3267000" y="3657600"/>
            <a:ext cx="2298960" cy="1737360"/>
          </a:xfrm>
          <a:prstGeom prst="rect">
            <a:avLst/>
          </a:prstGeom>
          <a:ln>
            <a:noFill/>
          </a:ln>
        </p:spPr>
      </p:pic>
      <p:sp>
        <p:nvSpPr>
          <p:cNvPr id="154" name="TextShape 4"/>
          <p:cNvSpPr txBox="1"/>
          <p:nvPr/>
        </p:nvSpPr>
        <p:spPr>
          <a:xfrm>
            <a:off x="3017520" y="172764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Line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5" name="TextShape 5"/>
          <p:cNvSpPr txBox="1"/>
          <p:nvPr/>
        </p:nvSpPr>
        <p:spPr>
          <a:xfrm>
            <a:off x="3291840" y="382788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OK. 
First Point?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Intro to computer assisted design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7" name="TextShape 2"/>
          <p:cNvSpPr txBox="1"/>
          <p:nvPr/>
        </p:nvSpPr>
        <p:spPr>
          <a:xfrm>
            <a:off x="274320" y="1727280"/>
            <a:ext cx="877824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60">
              <a:lnSpc>
                <a:spcPct val="100000"/>
              </a:lnSpc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pic>
        <p:nvPicPr>
          <p:cNvPr id="158" name="Picture 157"/>
          <p:cNvPicPr/>
          <p:nvPr/>
        </p:nvPicPr>
        <p:blipFill>
          <a:blip r:embed="rId3"/>
          <a:stretch/>
        </p:blipFill>
        <p:spPr>
          <a:xfrm>
            <a:off x="0" y="2651760"/>
            <a:ext cx="2113920" cy="3017520"/>
          </a:xfrm>
          <a:prstGeom prst="rect">
            <a:avLst/>
          </a:prstGeom>
          <a:ln>
            <a:noFill/>
          </a:ln>
        </p:spPr>
      </p:pic>
      <p:pic>
        <p:nvPicPr>
          <p:cNvPr id="159" name="Picture 158"/>
          <p:cNvPicPr/>
          <p:nvPr/>
        </p:nvPicPr>
        <p:blipFill>
          <a:blip r:embed="rId4"/>
          <a:stretch/>
        </p:blipFill>
        <p:spPr>
          <a:xfrm>
            <a:off x="5694480" y="3749040"/>
            <a:ext cx="3540960" cy="2451240"/>
          </a:xfrm>
          <a:prstGeom prst="rect">
            <a:avLst/>
          </a:prstGeom>
          <a:ln>
            <a:noFill/>
          </a:ln>
        </p:spPr>
      </p:pic>
      <p:sp>
        <p:nvSpPr>
          <p:cNvPr id="160" name="TextShape 3"/>
          <p:cNvSpPr txBox="1"/>
          <p:nvPr/>
        </p:nvSpPr>
        <p:spPr>
          <a:xfrm>
            <a:off x="1749240" y="1554480"/>
            <a:ext cx="2094120" cy="158256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txBody>
          <a:bodyPr lIns="90000" tIns="45000" rIns="90000" bIns="45000" anchor="ctr"/>
          <a:lstStyle/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1" name="Picture 160"/>
          <p:cNvPicPr/>
          <p:nvPr/>
        </p:nvPicPr>
        <p:blipFill>
          <a:blip r:embed="rId5"/>
          <a:stretch/>
        </p:blipFill>
        <p:spPr>
          <a:xfrm flipH="1">
            <a:off x="3868616" y="2478600"/>
            <a:ext cx="2286000" cy="1727640"/>
          </a:xfrm>
          <a:prstGeom prst="rect">
            <a:avLst/>
          </a:prstGeom>
          <a:ln>
            <a:noFill/>
          </a:ln>
        </p:spPr>
      </p:pic>
      <p:sp>
        <p:nvSpPr>
          <p:cNvPr id="162" name="TextShape 4"/>
          <p:cNvSpPr txBox="1"/>
          <p:nvPr/>
        </p:nvSpPr>
        <p:spPr>
          <a:xfrm>
            <a:off x="1554480" y="182880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2,2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3" name="TextShape 5"/>
          <p:cNvSpPr txBox="1"/>
          <p:nvPr/>
        </p:nvSpPr>
        <p:spPr>
          <a:xfrm flipH="1">
            <a:off x="3931920" y="273060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OK. 
Second Point?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4" name="TextShape 6"/>
          <p:cNvSpPr txBox="1"/>
          <p:nvPr/>
        </p:nvSpPr>
        <p:spPr>
          <a:xfrm>
            <a:off x="1837800" y="3720960"/>
            <a:ext cx="2094120" cy="158256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txBody>
          <a:bodyPr lIns="90000" tIns="45000" rIns="90000" bIns="45000" anchor="ctr"/>
          <a:lstStyle/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5" name="Picture 164"/>
          <p:cNvPicPr/>
          <p:nvPr/>
        </p:nvPicPr>
        <p:blipFill>
          <a:blip r:embed="rId5"/>
          <a:stretch/>
        </p:blipFill>
        <p:spPr>
          <a:xfrm flipH="1">
            <a:off x="3840480" y="4846320"/>
            <a:ext cx="2057040" cy="1554480"/>
          </a:xfrm>
          <a:prstGeom prst="rect">
            <a:avLst/>
          </a:prstGeom>
          <a:ln>
            <a:noFill/>
          </a:ln>
        </p:spPr>
      </p:pic>
      <p:sp>
        <p:nvSpPr>
          <p:cNvPr id="166" name="TextShape 7"/>
          <p:cNvSpPr txBox="1"/>
          <p:nvPr/>
        </p:nvSpPr>
        <p:spPr>
          <a:xfrm>
            <a:off x="1645920" y="393192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3,3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7" name="TextShape 8"/>
          <p:cNvSpPr txBox="1"/>
          <p:nvPr/>
        </p:nvSpPr>
        <p:spPr>
          <a:xfrm>
            <a:off x="3785040" y="494784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Done.
What’s next?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8" name="TextShape 9"/>
          <p:cNvSpPr txBox="1"/>
          <p:nvPr/>
        </p:nvSpPr>
        <p:spPr>
          <a:xfrm>
            <a:off x="4389120" y="1176120"/>
            <a:ext cx="4389120" cy="14497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Coordinate Input Method 1: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Euclidean Coordinates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/>
      <p:bldP spid="164" grpId="0" animBg="1"/>
      <p:bldP spid="166" grpId="0"/>
      <p:bldP spid="16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oom on Command line input">
            <a:extLst>
              <a:ext uri="{FF2B5EF4-FFF2-40B4-BE49-F238E27FC236}">
                <a16:creationId xmlns:a16="http://schemas.microsoft.com/office/drawing/2014/main" id="{706D52A6-6D2B-4E7C-8E51-66925AAD5F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4056"/>
            <a:ext cx="9144000" cy="290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2169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 dirty="0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Intro to Computer assisted design</a:t>
            </a:r>
            <a:endParaRPr lang="en-US" sz="1800" b="0" strike="noStrike" spc="-1" dirty="0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0" name="TextShape 2"/>
          <p:cNvSpPr txBox="1"/>
          <p:nvPr/>
        </p:nvSpPr>
        <p:spPr>
          <a:xfrm>
            <a:off x="274320" y="1727280"/>
            <a:ext cx="877824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31840" indent="-23148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pic>
        <p:nvPicPr>
          <p:cNvPr id="171" name="Picture 170"/>
          <p:cNvPicPr/>
          <p:nvPr/>
        </p:nvPicPr>
        <p:blipFill>
          <a:blip r:embed="rId3"/>
          <a:stretch/>
        </p:blipFill>
        <p:spPr>
          <a:xfrm>
            <a:off x="0" y="2651760"/>
            <a:ext cx="2113920" cy="3017520"/>
          </a:xfrm>
          <a:prstGeom prst="rect">
            <a:avLst/>
          </a:prstGeom>
          <a:ln>
            <a:noFill/>
          </a:ln>
        </p:spPr>
      </p:pic>
      <p:pic>
        <p:nvPicPr>
          <p:cNvPr id="172" name="Picture 171"/>
          <p:cNvPicPr/>
          <p:nvPr/>
        </p:nvPicPr>
        <p:blipFill>
          <a:blip r:embed="rId4"/>
          <a:stretch/>
        </p:blipFill>
        <p:spPr>
          <a:xfrm>
            <a:off x="5694480" y="3749040"/>
            <a:ext cx="3540960" cy="2451240"/>
          </a:xfrm>
          <a:prstGeom prst="rect">
            <a:avLst/>
          </a:prstGeom>
          <a:ln>
            <a:noFill/>
          </a:ln>
        </p:spPr>
      </p:pic>
      <p:sp>
        <p:nvSpPr>
          <p:cNvPr id="173" name="TextShape 3"/>
          <p:cNvSpPr txBox="1"/>
          <p:nvPr/>
        </p:nvSpPr>
        <p:spPr>
          <a:xfrm>
            <a:off x="1749240" y="1554480"/>
            <a:ext cx="2094120" cy="158256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txBody>
          <a:bodyPr lIns="90000" tIns="45000" rIns="90000" bIns="45000" anchor="ctr"/>
          <a:lstStyle/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4" name="Picture 173"/>
          <p:cNvPicPr/>
          <p:nvPr/>
        </p:nvPicPr>
        <p:blipFill>
          <a:blip r:embed="rId5"/>
          <a:stretch/>
        </p:blipFill>
        <p:spPr>
          <a:xfrm flipH="1">
            <a:off x="3840480" y="2478600"/>
            <a:ext cx="2286000" cy="1727640"/>
          </a:xfrm>
          <a:prstGeom prst="rect">
            <a:avLst/>
          </a:prstGeom>
          <a:ln>
            <a:noFill/>
          </a:ln>
        </p:spPr>
      </p:pic>
      <p:sp>
        <p:nvSpPr>
          <p:cNvPr id="175" name="TextShape 4"/>
          <p:cNvSpPr txBox="1"/>
          <p:nvPr/>
        </p:nvSpPr>
        <p:spPr>
          <a:xfrm>
            <a:off x="1554480" y="182880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2,2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6" name="TextShape 5"/>
          <p:cNvSpPr txBox="1"/>
          <p:nvPr/>
        </p:nvSpPr>
        <p:spPr>
          <a:xfrm flipH="1">
            <a:off x="3903784" y="273060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OK. 
Second Point?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7" name="TextShape 6"/>
          <p:cNvSpPr txBox="1"/>
          <p:nvPr/>
        </p:nvSpPr>
        <p:spPr>
          <a:xfrm>
            <a:off x="1837800" y="3720960"/>
            <a:ext cx="2094120" cy="158256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txBody>
          <a:bodyPr lIns="90000" tIns="45000" rIns="90000" bIns="45000" anchor="ctr"/>
          <a:lstStyle/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8" name="Picture 177"/>
          <p:cNvPicPr/>
          <p:nvPr/>
        </p:nvPicPr>
        <p:blipFill>
          <a:blip r:embed="rId5"/>
          <a:stretch/>
        </p:blipFill>
        <p:spPr>
          <a:xfrm flipH="1">
            <a:off x="3840480" y="4846320"/>
            <a:ext cx="2057040" cy="1554480"/>
          </a:xfrm>
          <a:prstGeom prst="rect">
            <a:avLst/>
          </a:prstGeom>
          <a:ln>
            <a:noFill/>
          </a:ln>
        </p:spPr>
      </p:pic>
      <p:sp>
        <p:nvSpPr>
          <p:cNvPr id="179" name="TextShape 7"/>
          <p:cNvSpPr txBox="1"/>
          <p:nvPr/>
        </p:nvSpPr>
        <p:spPr>
          <a:xfrm>
            <a:off x="1645920" y="393192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r1,1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0" name="TextShape 8"/>
          <p:cNvSpPr txBox="1"/>
          <p:nvPr/>
        </p:nvSpPr>
        <p:spPr>
          <a:xfrm>
            <a:off x="3785040" y="494784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Done.
What’s next?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1" name="TextShape 9"/>
          <p:cNvSpPr txBox="1"/>
          <p:nvPr/>
        </p:nvSpPr>
        <p:spPr>
          <a:xfrm>
            <a:off x="4389120" y="1176120"/>
            <a:ext cx="4389120" cy="14497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Coordinate Input Method 2: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Relative Coordinates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" grpId="0" animBg="1"/>
      <p:bldP spid="175" grpId="0"/>
      <p:bldP spid="176" grpId="0"/>
      <p:bldP spid="177" grpId="0" animBg="1"/>
      <p:bldP spid="179" grpId="0"/>
      <p:bldP spid="18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 dirty="0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Intro to computer assisted design</a:t>
            </a:r>
            <a:endParaRPr lang="en-US" sz="1800" b="0" strike="noStrike" spc="-1" dirty="0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83" name="TextShape 2"/>
          <p:cNvSpPr txBox="1"/>
          <p:nvPr/>
        </p:nvSpPr>
        <p:spPr>
          <a:xfrm>
            <a:off x="274320" y="1727280"/>
            <a:ext cx="877824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31840" indent="-23148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pic>
        <p:nvPicPr>
          <p:cNvPr id="184" name="Picture 183"/>
          <p:cNvPicPr/>
          <p:nvPr/>
        </p:nvPicPr>
        <p:blipFill>
          <a:blip r:embed="rId3"/>
          <a:stretch/>
        </p:blipFill>
        <p:spPr>
          <a:xfrm>
            <a:off x="0" y="2651760"/>
            <a:ext cx="2113920" cy="3017520"/>
          </a:xfrm>
          <a:prstGeom prst="rect">
            <a:avLst/>
          </a:prstGeom>
          <a:ln>
            <a:noFill/>
          </a:ln>
        </p:spPr>
      </p:pic>
      <p:pic>
        <p:nvPicPr>
          <p:cNvPr id="185" name="Picture 184"/>
          <p:cNvPicPr/>
          <p:nvPr/>
        </p:nvPicPr>
        <p:blipFill>
          <a:blip r:embed="rId4"/>
          <a:stretch/>
        </p:blipFill>
        <p:spPr>
          <a:xfrm>
            <a:off x="5694480" y="3749040"/>
            <a:ext cx="3540960" cy="2451240"/>
          </a:xfrm>
          <a:prstGeom prst="rect">
            <a:avLst/>
          </a:prstGeom>
          <a:ln>
            <a:noFill/>
          </a:ln>
        </p:spPr>
      </p:pic>
      <p:sp>
        <p:nvSpPr>
          <p:cNvPr id="186" name="TextShape 3"/>
          <p:cNvSpPr txBox="1"/>
          <p:nvPr/>
        </p:nvSpPr>
        <p:spPr>
          <a:xfrm>
            <a:off x="1749240" y="1554480"/>
            <a:ext cx="2094120" cy="158256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txBody>
          <a:bodyPr lIns="90000" tIns="45000" rIns="90000" bIns="45000" anchor="ctr"/>
          <a:lstStyle/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87" name="Picture 186"/>
          <p:cNvPicPr/>
          <p:nvPr/>
        </p:nvPicPr>
        <p:blipFill>
          <a:blip r:embed="rId5"/>
          <a:stretch/>
        </p:blipFill>
        <p:spPr>
          <a:xfrm flipH="1">
            <a:off x="3840480" y="2478600"/>
            <a:ext cx="2286000" cy="1727640"/>
          </a:xfrm>
          <a:prstGeom prst="rect">
            <a:avLst/>
          </a:prstGeom>
          <a:ln>
            <a:noFill/>
          </a:ln>
        </p:spPr>
      </p:pic>
      <p:sp>
        <p:nvSpPr>
          <p:cNvPr id="188" name="TextShape 4"/>
          <p:cNvSpPr txBox="1"/>
          <p:nvPr/>
        </p:nvSpPr>
        <p:spPr>
          <a:xfrm>
            <a:off x="1554480" y="182880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3&lt;45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9" name="TextShape 5"/>
          <p:cNvSpPr txBox="1"/>
          <p:nvPr/>
        </p:nvSpPr>
        <p:spPr>
          <a:xfrm>
            <a:off x="3931920" y="273060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OK. 
Second Point?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0" name="TextShape 6"/>
          <p:cNvSpPr txBox="1"/>
          <p:nvPr/>
        </p:nvSpPr>
        <p:spPr>
          <a:xfrm>
            <a:off x="1837800" y="3720960"/>
            <a:ext cx="2094120" cy="158256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txBody>
          <a:bodyPr lIns="90000" tIns="45000" rIns="90000" bIns="45000" anchor="ctr"/>
          <a:lstStyle/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1" name="Picture 190"/>
          <p:cNvPicPr/>
          <p:nvPr/>
        </p:nvPicPr>
        <p:blipFill>
          <a:blip r:embed="rId5"/>
          <a:stretch/>
        </p:blipFill>
        <p:spPr>
          <a:xfrm flipH="1">
            <a:off x="3840480" y="4846320"/>
            <a:ext cx="2057040" cy="1554480"/>
          </a:xfrm>
          <a:prstGeom prst="rect">
            <a:avLst/>
          </a:prstGeom>
          <a:ln>
            <a:noFill/>
          </a:ln>
        </p:spPr>
      </p:pic>
      <p:sp>
        <p:nvSpPr>
          <p:cNvPr id="192" name="TextShape 7"/>
          <p:cNvSpPr txBox="1"/>
          <p:nvPr/>
        </p:nvSpPr>
        <p:spPr>
          <a:xfrm>
            <a:off x="1645920" y="393192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2&lt;270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3" name="TextShape 8"/>
          <p:cNvSpPr txBox="1"/>
          <p:nvPr/>
        </p:nvSpPr>
        <p:spPr>
          <a:xfrm>
            <a:off x="3785040" y="494784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Done.
What’s next?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4" name="TextShape 9"/>
          <p:cNvSpPr txBox="1"/>
          <p:nvPr/>
        </p:nvSpPr>
        <p:spPr>
          <a:xfrm>
            <a:off x="4389120" y="1176120"/>
            <a:ext cx="4389120" cy="14497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Coordinate Input Method 3: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Polar Coordinates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" grpId="0" animBg="1"/>
      <p:bldP spid="189" grpId="0"/>
      <p:bldP spid="190" grpId="0" animBg="1"/>
      <p:bldP spid="19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 dirty="0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Intro to computer assisted design</a:t>
            </a:r>
            <a:endParaRPr lang="en-US" sz="1800" b="0" strike="noStrike" spc="-1" dirty="0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6" name="TextShape 2"/>
          <p:cNvSpPr txBox="1"/>
          <p:nvPr/>
        </p:nvSpPr>
        <p:spPr>
          <a:xfrm>
            <a:off x="274320" y="1727280"/>
            <a:ext cx="877824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31840" indent="-23148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pic>
        <p:nvPicPr>
          <p:cNvPr id="197" name="Picture 196"/>
          <p:cNvPicPr/>
          <p:nvPr/>
        </p:nvPicPr>
        <p:blipFill>
          <a:blip r:embed="rId3"/>
          <a:stretch/>
        </p:blipFill>
        <p:spPr>
          <a:xfrm>
            <a:off x="0" y="2651760"/>
            <a:ext cx="2113920" cy="3017520"/>
          </a:xfrm>
          <a:prstGeom prst="rect">
            <a:avLst/>
          </a:prstGeom>
          <a:ln>
            <a:noFill/>
          </a:ln>
        </p:spPr>
      </p:pic>
      <p:pic>
        <p:nvPicPr>
          <p:cNvPr id="198" name="Picture 197"/>
          <p:cNvPicPr/>
          <p:nvPr/>
        </p:nvPicPr>
        <p:blipFill>
          <a:blip r:embed="rId4"/>
          <a:stretch/>
        </p:blipFill>
        <p:spPr>
          <a:xfrm>
            <a:off x="5694480" y="3749040"/>
            <a:ext cx="3540960" cy="2451240"/>
          </a:xfrm>
          <a:prstGeom prst="rect">
            <a:avLst/>
          </a:prstGeom>
          <a:ln>
            <a:noFill/>
          </a:ln>
        </p:spPr>
      </p:pic>
      <p:sp>
        <p:nvSpPr>
          <p:cNvPr id="199" name="TextShape 3"/>
          <p:cNvSpPr txBox="1"/>
          <p:nvPr/>
        </p:nvSpPr>
        <p:spPr>
          <a:xfrm>
            <a:off x="1749240" y="1554480"/>
            <a:ext cx="2094120" cy="158256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txBody>
          <a:bodyPr lIns="90000" tIns="45000" rIns="90000" bIns="45000" anchor="ctr"/>
          <a:lstStyle/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00" name="Picture 199"/>
          <p:cNvPicPr/>
          <p:nvPr/>
        </p:nvPicPr>
        <p:blipFill>
          <a:blip r:embed="rId5"/>
          <a:stretch/>
        </p:blipFill>
        <p:spPr>
          <a:xfrm flipH="1">
            <a:off x="3840480" y="2478600"/>
            <a:ext cx="2286000" cy="1727640"/>
          </a:xfrm>
          <a:prstGeom prst="rect">
            <a:avLst/>
          </a:prstGeom>
          <a:ln>
            <a:noFill/>
          </a:ln>
        </p:spPr>
      </p:pic>
      <p:sp>
        <p:nvSpPr>
          <p:cNvPr id="201" name="TextShape 4"/>
          <p:cNvSpPr txBox="1"/>
          <p:nvPr/>
        </p:nvSpPr>
        <p:spPr>
          <a:xfrm>
            <a:off x="1554480" y="182880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3&lt;45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2" name="TextShape 5"/>
          <p:cNvSpPr txBox="1"/>
          <p:nvPr/>
        </p:nvSpPr>
        <p:spPr>
          <a:xfrm>
            <a:off x="3931920" y="273060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OK. 
Second Point?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3" name="TextShape 6"/>
          <p:cNvSpPr txBox="1"/>
          <p:nvPr/>
        </p:nvSpPr>
        <p:spPr>
          <a:xfrm>
            <a:off x="1837800" y="3720960"/>
            <a:ext cx="2094120" cy="158256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txBody>
          <a:bodyPr lIns="90000" tIns="45000" rIns="90000" bIns="45000" anchor="ctr"/>
          <a:lstStyle/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04" name="Picture 203"/>
          <p:cNvPicPr/>
          <p:nvPr/>
        </p:nvPicPr>
        <p:blipFill>
          <a:blip r:embed="rId5"/>
          <a:stretch/>
        </p:blipFill>
        <p:spPr>
          <a:xfrm flipH="1">
            <a:off x="3840480" y="4846320"/>
            <a:ext cx="2057040" cy="1554480"/>
          </a:xfrm>
          <a:prstGeom prst="rect">
            <a:avLst/>
          </a:prstGeom>
          <a:ln>
            <a:noFill/>
          </a:ln>
        </p:spPr>
      </p:pic>
      <p:sp>
        <p:nvSpPr>
          <p:cNvPr id="205" name="TextShape 7"/>
          <p:cNvSpPr txBox="1"/>
          <p:nvPr/>
        </p:nvSpPr>
        <p:spPr>
          <a:xfrm>
            <a:off x="1645920" y="393192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r3&lt;270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6" name="TextShape 8"/>
          <p:cNvSpPr txBox="1"/>
          <p:nvPr/>
        </p:nvSpPr>
        <p:spPr>
          <a:xfrm>
            <a:off x="3785040" y="494784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Done.
What’s next?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7" name="TextShape 9"/>
          <p:cNvSpPr txBox="1"/>
          <p:nvPr/>
        </p:nvSpPr>
        <p:spPr>
          <a:xfrm>
            <a:off x="4389120" y="1176120"/>
            <a:ext cx="4389120" cy="14497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Coordinate Input Method 4: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Relative Polar Coordinates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animBg="1"/>
      <p:bldP spid="201" grpId="0"/>
      <p:bldP spid="202" grpId="0"/>
      <p:bldP spid="203" grpId="0" animBg="1"/>
      <p:bldP spid="20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Coordinate options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9" name="TextShape 2"/>
          <p:cNvSpPr txBox="1"/>
          <p:nvPr/>
        </p:nvSpPr>
        <p:spPr>
          <a:xfrm>
            <a:off x="274320" y="1727280"/>
            <a:ext cx="877824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60">
              <a:lnSpc>
                <a:spcPct val="100000"/>
              </a:lnSpc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Standard Coordinates: 		</a:t>
            </a:r>
            <a:r>
              <a:rPr lang="en-US" sz="2400" b="0" i="1" strike="noStrike" spc="-1" dirty="0" err="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x,y</a:t>
            </a: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360">
              <a:lnSpc>
                <a:spcPct val="100000"/>
              </a:lnSpc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</a:p>
          <a:p>
            <a:pPr marL="360">
              <a:lnSpc>
                <a:spcPct val="100000"/>
              </a:lnSpc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Relative Coordinates: 		</a:t>
            </a:r>
            <a:r>
              <a:rPr lang="en-US" sz="2400" b="0" strike="noStrike" spc="-1" dirty="0" err="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r</a:t>
            </a:r>
            <a:r>
              <a:rPr lang="en-US" sz="2400" b="0" i="1" strike="noStrike" spc="-1" dirty="0" err="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x,y</a:t>
            </a: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360">
              <a:lnSpc>
                <a:spcPct val="100000"/>
              </a:lnSpc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</a:p>
          <a:p>
            <a:pPr marL="360">
              <a:lnSpc>
                <a:spcPct val="100000"/>
              </a:lnSpc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Polar Coordinates:			d&lt;</a:t>
            </a: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Segoe UI"/>
                <a:ea typeface="Segoe UI"/>
              </a:rPr>
              <a:t>θ</a:t>
            </a: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360">
              <a:lnSpc>
                <a:spcPct val="100000"/>
              </a:lnSpc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Segoe UI"/>
                <a:ea typeface="Segoe UI"/>
              </a:rPr>
              <a:t> </a:t>
            </a: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360">
              <a:lnSpc>
                <a:spcPct val="100000"/>
              </a:lnSpc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Segoe UI"/>
                <a:ea typeface="Segoe UI"/>
              </a:rPr>
              <a:t>Relative Polar Coordinates:		</a:t>
            </a:r>
            <a:r>
              <a:rPr lang="en-US" sz="2400" b="0" strike="noStrike" spc="-1" dirty="0" err="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Segoe UI"/>
                <a:ea typeface="Segoe UI"/>
              </a:rPr>
              <a:t>r</a:t>
            </a:r>
            <a:r>
              <a:rPr lang="en-US" sz="2400" b="0" i="1" strike="noStrike" spc="-1" dirty="0" err="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Segoe UI"/>
                <a:ea typeface="Segoe UI"/>
              </a:rPr>
              <a:t>d</a:t>
            </a:r>
            <a:r>
              <a:rPr lang="en-US" sz="2400" b="0" i="1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Segoe UI"/>
                <a:ea typeface="Segoe UI"/>
              </a:rPr>
              <a:t>&lt;</a:t>
            </a: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Segoe UI"/>
                <a:ea typeface="Segoe UI"/>
              </a:rPr>
              <a:t>θ</a:t>
            </a: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 dirty="0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Intro to computer assisted design</a:t>
            </a:r>
            <a:endParaRPr lang="en-US" sz="1800" b="0" strike="noStrike" spc="-1" dirty="0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1" name="TextShape 2"/>
          <p:cNvSpPr txBox="1"/>
          <p:nvPr/>
        </p:nvSpPr>
        <p:spPr>
          <a:xfrm>
            <a:off x="274320" y="1727280"/>
            <a:ext cx="877824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60">
              <a:lnSpc>
                <a:spcPct val="100000"/>
              </a:lnSpc>
              <a:buClr>
                <a:srgbClr val="4D4D4D"/>
              </a:buClr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pic>
        <p:nvPicPr>
          <p:cNvPr id="212" name="Picture 211"/>
          <p:cNvPicPr/>
          <p:nvPr/>
        </p:nvPicPr>
        <p:blipFill>
          <a:blip r:embed="rId3"/>
          <a:stretch/>
        </p:blipFill>
        <p:spPr>
          <a:xfrm>
            <a:off x="0" y="2651760"/>
            <a:ext cx="2113920" cy="3017520"/>
          </a:xfrm>
          <a:prstGeom prst="rect">
            <a:avLst/>
          </a:prstGeom>
          <a:ln>
            <a:noFill/>
          </a:ln>
        </p:spPr>
      </p:pic>
      <p:sp>
        <p:nvSpPr>
          <p:cNvPr id="213" name="TextShape 3"/>
          <p:cNvSpPr txBox="1"/>
          <p:nvPr/>
        </p:nvSpPr>
        <p:spPr>
          <a:xfrm>
            <a:off x="1929240" y="1097280"/>
            <a:ext cx="2094120" cy="158256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txBody>
          <a:bodyPr lIns="90000" tIns="45000" rIns="90000" bIns="45000" anchor="ctr"/>
          <a:lstStyle/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14" name="Picture 213"/>
          <p:cNvPicPr/>
          <p:nvPr/>
        </p:nvPicPr>
        <p:blipFill>
          <a:blip r:embed="rId4"/>
          <a:stretch/>
        </p:blipFill>
        <p:spPr>
          <a:xfrm flipH="1">
            <a:off x="4114800" y="1328400"/>
            <a:ext cx="3566160" cy="2694960"/>
          </a:xfrm>
          <a:prstGeom prst="rect">
            <a:avLst/>
          </a:prstGeom>
          <a:ln>
            <a:noFill/>
          </a:ln>
        </p:spPr>
      </p:pic>
      <p:sp>
        <p:nvSpPr>
          <p:cNvPr id="215" name="TextShape 4"/>
          <p:cNvSpPr txBox="1"/>
          <p:nvPr/>
        </p:nvSpPr>
        <p:spPr>
          <a:xfrm>
            <a:off x="1828800" y="146304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Rectangle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6" name="TextShape 5"/>
          <p:cNvSpPr txBox="1"/>
          <p:nvPr/>
        </p:nvSpPr>
        <p:spPr>
          <a:xfrm>
            <a:off x="4297680" y="1528200"/>
            <a:ext cx="3200400" cy="2129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OK. 
First Corner?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(3</a:t>
            </a:r>
            <a:r>
              <a:rPr lang="en-US" sz="24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</a:t>
            </a: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oint, </a:t>
            </a:r>
            <a:r>
              <a:rPr lang="en-US" sz="24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</a:t>
            </a: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ertical, </a:t>
            </a:r>
            <a:r>
              <a:rPr lang="en-US" sz="24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</a:t>
            </a: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enter, </a:t>
            </a:r>
            <a:r>
              <a:rPr lang="en-US" sz="2400" b="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</a:t>
            </a: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ounded)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7" name="TextShape 6"/>
          <p:cNvSpPr txBox="1"/>
          <p:nvPr/>
        </p:nvSpPr>
        <p:spPr>
          <a:xfrm>
            <a:off x="2113920" y="3108960"/>
            <a:ext cx="1360800" cy="102816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txBody>
          <a:bodyPr lIns="90000" tIns="45000" rIns="90000" bIns="45000" anchor="ctr"/>
          <a:lstStyle/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18" name="Picture 217"/>
          <p:cNvPicPr/>
          <p:nvPr/>
        </p:nvPicPr>
        <p:blipFill>
          <a:blip r:embed="rId4"/>
          <a:stretch/>
        </p:blipFill>
        <p:spPr>
          <a:xfrm flipH="1">
            <a:off x="3657600" y="3350160"/>
            <a:ext cx="2057040" cy="1554480"/>
          </a:xfrm>
          <a:prstGeom prst="rect">
            <a:avLst/>
          </a:prstGeom>
          <a:ln>
            <a:noFill/>
          </a:ln>
        </p:spPr>
      </p:pic>
      <p:sp>
        <p:nvSpPr>
          <p:cNvPr id="219" name="TextShape 7"/>
          <p:cNvSpPr txBox="1"/>
          <p:nvPr/>
        </p:nvSpPr>
        <p:spPr>
          <a:xfrm>
            <a:off x="1645920" y="327924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0" name="TextShape 8"/>
          <p:cNvSpPr txBox="1"/>
          <p:nvPr/>
        </p:nvSpPr>
        <p:spPr>
          <a:xfrm>
            <a:off x="3566160" y="353304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Center of Rectangle?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21" name="Picture 220"/>
          <p:cNvPicPr/>
          <p:nvPr/>
        </p:nvPicPr>
        <p:blipFill>
          <a:blip r:embed="rId5"/>
          <a:stretch/>
        </p:blipFill>
        <p:spPr>
          <a:xfrm>
            <a:off x="5694480" y="3749040"/>
            <a:ext cx="3540960" cy="2451240"/>
          </a:xfrm>
          <a:prstGeom prst="rect">
            <a:avLst/>
          </a:prstGeom>
          <a:ln>
            <a:noFill/>
          </a:ln>
        </p:spPr>
      </p:pic>
      <p:sp>
        <p:nvSpPr>
          <p:cNvPr id="222" name="TextShape 9"/>
          <p:cNvSpPr txBox="1"/>
          <p:nvPr/>
        </p:nvSpPr>
        <p:spPr>
          <a:xfrm>
            <a:off x="2022480" y="4549680"/>
            <a:ext cx="1360800" cy="102816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txBody>
          <a:bodyPr lIns="90000" tIns="45000" rIns="90000" bIns="45000" anchor="ctr"/>
          <a:lstStyle/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3" name="TextShape 10"/>
          <p:cNvSpPr txBox="1"/>
          <p:nvPr/>
        </p:nvSpPr>
        <p:spPr>
          <a:xfrm>
            <a:off x="1554480" y="466344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3,5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24" name="Picture 223"/>
          <p:cNvPicPr/>
          <p:nvPr/>
        </p:nvPicPr>
        <p:blipFill>
          <a:blip r:embed="rId4"/>
          <a:stretch/>
        </p:blipFill>
        <p:spPr>
          <a:xfrm flipH="1">
            <a:off x="3520800" y="4754880"/>
            <a:ext cx="2057040" cy="1554480"/>
          </a:xfrm>
          <a:prstGeom prst="rect">
            <a:avLst/>
          </a:prstGeom>
          <a:ln>
            <a:noFill/>
          </a:ln>
        </p:spPr>
      </p:pic>
      <p:sp>
        <p:nvSpPr>
          <p:cNvPr id="225" name="TextShape 11"/>
          <p:cNvSpPr txBox="1"/>
          <p:nvPr/>
        </p:nvSpPr>
        <p:spPr>
          <a:xfrm flipH="1">
            <a:off x="3474720" y="493776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Corner?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6" name="TextShape 12"/>
          <p:cNvSpPr txBox="1"/>
          <p:nvPr/>
        </p:nvSpPr>
        <p:spPr>
          <a:xfrm>
            <a:off x="2011680" y="5555520"/>
            <a:ext cx="1360800" cy="102816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txBody>
          <a:bodyPr lIns="90000" tIns="45000" rIns="90000" bIns="45000" anchor="ctr"/>
          <a:lstStyle/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7" name="TextShape 13"/>
          <p:cNvSpPr txBox="1"/>
          <p:nvPr/>
        </p:nvSpPr>
        <p:spPr>
          <a:xfrm>
            <a:off x="1554480" y="5669280"/>
            <a:ext cx="2194560" cy="11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1,2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0" animBg="1"/>
      <p:bldP spid="215" grpId="0"/>
      <p:bldP spid="216" grpId="0"/>
      <p:bldP spid="217" grpId="0" animBg="1"/>
      <p:bldP spid="219" grpId="0"/>
      <p:bldP spid="220" grpId="0"/>
      <p:bldP spid="222" grpId="0" animBg="1"/>
      <p:bldP spid="223" grpId="0"/>
      <p:bldP spid="225" grpId="0"/>
      <p:bldP spid="226" grpId="0" animBg="1"/>
      <p:bldP spid="22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mmand Line Rectangle Input Part 1">
            <a:extLst>
              <a:ext uri="{FF2B5EF4-FFF2-40B4-BE49-F238E27FC236}">
                <a16:creationId xmlns:a16="http://schemas.microsoft.com/office/drawing/2014/main" id="{934285E8-6B19-4F08-BE4D-1EF00F7F46B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5413"/>
            <a:ext cx="9144000" cy="406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9496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mmand Line Rectangle Input final">
            <a:extLst>
              <a:ext uri="{FF2B5EF4-FFF2-40B4-BE49-F238E27FC236}">
                <a16:creationId xmlns:a16="http://schemas.microsoft.com/office/drawing/2014/main" id="{99B8C69B-0000-40E3-85CD-330C77E2C8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9891"/>
            <a:ext cx="9144000" cy="479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0377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Key Rhino Commands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29" name="TextShape 2"/>
          <p:cNvSpPr txBox="1"/>
          <p:nvPr/>
        </p:nvSpPr>
        <p:spPr>
          <a:xfrm>
            <a:off x="366815" y="1727280"/>
            <a:ext cx="3848400" cy="433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108000">
              <a:buClr>
                <a:srgbClr val="000000"/>
              </a:buClr>
              <a:buSzPct val="4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Creating Objects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Point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Line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Circle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Rectangle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Arc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Curve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Polygon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 err="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TextObject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Polyline</a:t>
            </a:r>
          </a:p>
          <a:p>
            <a:pPr marL="540000" lvl="1">
              <a:buClr>
                <a:srgbClr val="000000"/>
              </a:buClr>
              <a:buSzPct val="75000"/>
            </a:pPr>
            <a:endParaRPr lang="en-US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230" name="TextShape 3"/>
          <p:cNvSpPr txBox="1"/>
          <p:nvPr/>
        </p:nvSpPr>
        <p:spPr>
          <a:xfrm>
            <a:off x="3148175" y="1727280"/>
            <a:ext cx="3848400" cy="433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108000">
              <a:buClr>
                <a:srgbClr val="000000"/>
              </a:buClr>
              <a:buSzPct val="4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Modifying Objects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Copy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Move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Mirror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Rotate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Scale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Trim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Divide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Array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pc="-1" dirty="0" err="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ArrayPolar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 </a:t>
            </a:r>
          </a:p>
        </p:txBody>
      </p:sp>
      <p:sp>
        <p:nvSpPr>
          <p:cNvPr id="231" name="TextShape 4"/>
          <p:cNvSpPr txBox="1"/>
          <p:nvPr/>
        </p:nvSpPr>
        <p:spPr>
          <a:xfrm>
            <a:off x="6244175" y="1727640"/>
            <a:ext cx="3848400" cy="433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108000">
              <a:buClr>
                <a:srgbClr val="000000"/>
              </a:buClr>
              <a:buSzPct val="4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3D Commands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Extrude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Revolve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Boolean Intersect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Boolean Difference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Boolean Union</a:t>
            </a:r>
            <a:endParaRPr lang="en-US" sz="18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232" name="TextShape 5"/>
          <p:cNvSpPr txBox="1"/>
          <p:nvPr/>
        </p:nvSpPr>
        <p:spPr>
          <a:xfrm>
            <a:off x="6172175" y="4005088"/>
            <a:ext cx="3848400" cy="433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108000">
              <a:buClr>
                <a:srgbClr val="000000"/>
              </a:buClr>
              <a:buSzPct val="45000"/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Combining Objects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Join/Explode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Group/Ungroup</a:t>
            </a:r>
          </a:p>
          <a:p>
            <a:pPr marL="540000" lvl="1">
              <a:buClr>
                <a:srgbClr val="000000"/>
              </a:buClr>
              <a:buSzPct val="75000"/>
            </a:pPr>
            <a:r>
              <a:rPr lang="en-US" sz="18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Split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cap="all" spc="-1" dirty="0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Mouse snap options</a:t>
            </a:r>
            <a:endParaRPr lang="en-US" sz="1800" b="0" strike="noStrike" spc="-1" dirty="0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43EC0-455F-4014-9101-FBB84A932252}"/>
              </a:ext>
            </a:extLst>
          </p:cNvPr>
          <p:cNvSpPr txBox="1"/>
          <p:nvPr/>
        </p:nvSpPr>
        <p:spPr>
          <a:xfrm>
            <a:off x="675246" y="1575581"/>
            <a:ext cx="377014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GripSnap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ObjectSnap</a:t>
            </a:r>
            <a:endParaRPr lang="en-US" sz="2400" dirty="0"/>
          </a:p>
          <a:p>
            <a:r>
              <a:rPr lang="en-US" sz="2400" dirty="0"/>
              <a:t>	Midpoint</a:t>
            </a:r>
          </a:p>
          <a:p>
            <a:r>
              <a:rPr lang="en-US" sz="2400" dirty="0"/>
              <a:t>	Point</a:t>
            </a:r>
          </a:p>
          <a:p>
            <a:r>
              <a:rPr lang="en-US" sz="2400" dirty="0"/>
              <a:t>	Intersection</a:t>
            </a:r>
          </a:p>
          <a:p>
            <a:r>
              <a:rPr lang="en-US" sz="2400" dirty="0"/>
              <a:t>	Endpoint</a:t>
            </a:r>
          </a:p>
          <a:p>
            <a:r>
              <a:rPr lang="en-US" sz="2400" dirty="0"/>
              <a:t>	Tangent</a:t>
            </a:r>
          </a:p>
          <a:p>
            <a:r>
              <a:rPr lang="en-US" sz="2400" dirty="0"/>
              <a:t>	…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994307-EE52-4259-AF6C-F9019817DDCD}"/>
              </a:ext>
            </a:extLst>
          </p:cNvPr>
          <p:cNvSpPr txBox="1"/>
          <p:nvPr/>
        </p:nvSpPr>
        <p:spPr>
          <a:xfrm>
            <a:off x="2897944" y="5128555"/>
            <a:ext cx="58802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Snap Tips:</a:t>
            </a:r>
          </a:p>
          <a:p>
            <a:r>
              <a:rPr lang="en-US" sz="2400" dirty="0"/>
              <a:t>	Most options should be OFF.</a:t>
            </a:r>
          </a:p>
          <a:p>
            <a:r>
              <a:rPr lang="en-US" sz="2400" dirty="0"/>
              <a:t>	Turn settings on as you need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Picture 237"/>
          <p:cNvPicPr/>
          <p:nvPr/>
        </p:nvPicPr>
        <p:blipFill>
          <a:blip r:embed="rId2"/>
          <a:stretch/>
        </p:blipFill>
        <p:spPr>
          <a:xfrm>
            <a:off x="24840" y="3017520"/>
            <a:ext cx="2535480" cy="2103120"/>
          </a:xfrm>
          <a:prstGeom prst="rect">
            <a:avLst/>
          </a:prstGeom>
          <a:ln>
            <a:noFill/>
          </a:ln>
        </p:spPr>
      </p:pic>
      <p:sp>
        <p:nvSpPr>
          <p:cNvPr id="239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Engraving or Cutting?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240" name="Picture 239"/>
          <p:cNvPicPr/>
          <p:nvPr/>
        </p:nvPicPr>
        <p:blipFill>
          <a:blip r:embed="rId3"/>
          <a:stretch/>
        </p:blipFill>
        <p:spPr>
          <a:xfrm>
            <a:off x="2194560" y="1188720"/>
            <a:ext cx="1828800" cy="1757520"/>
          </a:xfrm>
          <a:prstGeom prst="rect">
            <a:avLst/>
          </a:prstGeom>
          <a:ln>
            <a:noFill/>
          </a:ln>
        </p:spPr>
      </p:pic>
      <p:pic>
        <p:nvPicPr>
          <p:cNvPr id="241" name="Picture 240"/>
          <p:cNvPicPr/>
          <p:nvPr/>
        </p:nvPicPr>
        <p:blipFill>
          <a:blip r:embed="rId4"/>
          <a:stretch/>
        </p:blipFill>
        <p:spPr>
          <a:xfrm>
            <a:off x="2588400" y="3108960"/>
            <a:ext cx="1709280" cy="1752840"/>
          </a:xfrm>
          <a:prstGeom prst="rect">
            <a:avLst/>
          </a:prstGeom>
          <a:ln>
            <a:noFill/>
          </a:ln>
        </p:spPr>
      </p:pic>
      <p:pic>
        <p:nvPicPr>
          <p:cNvPr id="242" name="Picture 241"/>
          <p:cNvPicPr/>
          <p:nvPr/>
        </p:nvPicPr>
        <p:blipFill>
          <a:blip r:embed="rId5"/>
          <a:stretch/>
        </p:blipFill>
        <p:spPr>
          <a:xfrm>
            <a:off x="4510800" y="3108960"/>
            <a:ext cx="2173320" cy="2456640"/>
          </a:xfrm>
          <a:prstGeom prst="rect">
            <a:avLst/>
          </a:prstGeom>
          <a:ln>
            <a:noFill/>
          </a:ln>
        </p:spPr>
      </p:pic>
      <p:pic>
        <p:nvPicPr>
          <p:cNvPr id="243" name="Picture 242"/>
          <p:cNvPicPr/>
          <p:nvPr/>
        </p:nvPicPr>
        <p:blipFill>
          <a:blip r:embed="rId6"/>
          <a:stretch/>
        </p:blipFill>
        <p:spPr>
          <a:xfrm>
            <a:off x="7132320" y="5177160"/>
            <a:ext cx="1903320" cy="1589400"/>
          </a:xfrm>
          <a:prstGeom prst="rect">
            <a:avLst/>
          </a:prstGeom>
          <a:ln>
            <a:noFill/>
          </a:ln>
        </p:spPr>
      </p:pic>
      <p:pic>
        <p:nvPicPr>
          <p:cNvPr id="244" name="Picture 243"/>
          <p:cNvPicPr/>
          <p:nvPr/>
        </p:nvPicPr>
        <p:blipFill>
          <a:blip r:embed="rId7"/>
          <a:stretch/>
        </p:blipFill>
        <p:spPr>
          <a:xfrm>
            <a:off x="6858000" y="3141720"/>
            <a:ext cx="2194200" cy="1887480"/>
          </a:xfrm>
          <a:prstGeom prst="rect">
            <a:avLst/>
          </a:prstGeom>
          <a:ln>
            <a:noFill/>
          </a:ln>
        </p:spPr>
      </p:pic>
      <p:pic>
        <p:nvPicPr>
          <p:cNvPr id="245" name="Picture 244"/>
          <p:cNvPicPr/>
          <p:nvPr/>
        </p:nvPicPr>
        <p:blipFill>
          <a:blip r:embed="rId8"/>
          <a:stretch/>
        </p:blipFill>
        <p:spPr>
          <a:xfrm>
            <a:off x="4135320" y="1188720"/>
            <a:ext cx="4825800" cy="1738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87880-95DC-447E-B60F-EFB9895BA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Curricular Integration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724E51-7BC0-4034-AAB7-785E0C06027F}"/>
              </a:ext>
            </a:extLst>
          </p:cNvPr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93DA42-EC40-4554-89F3-926C5C50DAC5}"/>
              </a:ext>
            </a:extLst>
          </p:cNvPr>
          <p:cNvSpPr txBox="1"/>
          <p:nvPr/>
        </p:nvSpPr>
        <p:spPr>
          <a:xfrm>
            <a:off x="253222" y="1659987"/>
            <a:ext cx="85467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Without using the POLYGON command…</a:t>
            </a:r>
          </a:p>
          <a:p>
            <a:endParaRPr lang="en-US" sz="3200" dirty="0"/>
          </a:p>
          <a:p>
            <a:r>
              <a:rPr lang="en-US" sz="3200" dirty="0"/>
              <a:t>	Make an equilateral triangle.</a:t>
            </a:r>
          </a:p>
          <a:p>
            <a:r>
              <a:rPr lang="en-US" sz="3200" dirty="0"/>
              <a:t>	Make a regular pentagon.</a:t>
            </a:r>
          </a:p>
          <a:p>
            <a:r>
              <a:rPr lang="en-US" sz="3200" dirty="0"/>
              <a:t>	Make a regular tetrahedron.</a:t>
            </a:r>
          </a:p>
          <a:p>
            <a:r>
              <a:rPr lang="en-US" sz="3200" dirty="0"/>
              <a:t>	Find the centers of each of the above.</a:t>
            </a:r>
          </a:p>
          <a:p>
            <a:r>
              <a:rPr lang="en-US" sz="3200" dirty="0"/>
              <a:t>			</a:t>
            </a:r>
            <a:r>
              <a:rPr lang="en-US" sz="3200" i="1" dirty="0"/>
              <a:t>What does center even mean?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The possibilities for IBL and PBL are endless.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0955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Content Placeholder 3"/>
          <p:cNvPicPr/>
          <p:nvPr/>
        </p:nvPicPr>
        <p:blipFill>
          <a:blip r:embed="rId2"/>
          <a:stretch/>
        </p:blipFill>
        <p:spPr>
          <a:xfrm>
            <a:off x="-255240" y="0"/>
            <a:ext cx="10509480" cy="7005960"/>
          </a:xfrm>
          <a:prstGeom prst="rect">
            <a:avLst/>
          </a:prstGeom>
          <a:ln>
            <a:noFill/>
          </a:ln>
        </p:spPr>
      </p:pic>
      <p:sp>
        <p:nvSpPr>
          <p:cNvPr id="234" name="CustomShape 1"/>
          <p:cNvSpPr/>
          <p:nvPr/>
        </p:nvSpPr>
        <p:spPr>
          <a:xfrm>
            <a:off x="660240" y="1187280"/>
            <a:ext cx="7886520" cy="686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en-US" sz="2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http://robinsoncenter.uw.edu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5" name="CustomShape 2"/>
          <p:cNvSpPr/>
          <p:nvPr/>
        </p:nvSpPr>
        <p:spPr>
          <a:xfrm>
            <a:off x="660240" y="452520"/>
            <a:ext cx="7797600" cy="1469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000" b="0" strike="noStrike" cap="all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Check us out online!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6" name="TextShape 3"/>
          <p:cNvSpPr txBox="1"/>
          <p:nvPr/>
        </p:nvSpPr>
        <p:spPr>
          <a:xfrm>
            <a:off x="660240" y="1727280"/>
            <a:ext cx="788652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Questions?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7" name="TextShape 2"/>
          <p:cNvSpPr txBox="1"/>
          <p:nvPr/>
        </p:nvSpPr>
        <p:spPr>
          <a:xfrm>
            <a:off x="660240" y="1727280"/>
            <a:ext cx="788652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Slideshow and other resources </a:t>
            </a:r>
            <a:r>
              <a:rPr lang="en-US" sz="2400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available at</a:t>
            </a: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algn="ctr">
              <a:lnSpc>
                <a:spcPct val="100000"/>
              </a:lnSpc>
            </a:pPr>
            <a:r>
              <a:rPr lang="en-US" sz="30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www.PaulGafni.com/IntroToRhino</a:t>
            </a: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Paul </a:t>
            </a:r>
            <a:r>
              <a:rPr lang="en-US" sz="2400" b="0" strike="noStrike" spc="-1" dirty="0" err="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Gafni</a:t>
            </a: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
gafnip@uw.edu</a:t>
            </a:r>
          </a:p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775 813 2486</a:t>
            </a:r>
          </a:p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Transition School Mathematics Instructor</a:t>
            </a:r>
          </a:p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Robinson Center for Young Scholars</a:t>
            </a:r>
          </a:p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  <a:hlinkClick r:id="rId2"/>
              </a:rPr>
              <a:t>http://robinsoncenter.uw.edu</a:t>
            </a: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UW_Robinson_Center_Template.potx</Template>
  <TotalTime>7112</TotalTime>
  <Words>653</Words>
  <Application>Microsoft Office PowerPoint</Application>
  <PresentationFormat>On-screen Show (4:3)</PresentationFormat>
  <Paragraphs>315</Paragraphs>
  <Slides>41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56" baseType="lpstr">
      <vt:lpstr>Aharoni</vt:lpstr>
      <vt:lpstr>Arial</vt:lpstr>
      <vt:lpstr>Calibri</vt:lpstr>
      <vt:lpstr>DejaVu Sans</vt:lpstr>
      <vt:lpstr>Encode Sans Normal</vt:lpstr>
      <vt:lpstr>Encode Sans Normal Black</vt:lpstr>
      <vt:lpstr>Open Sans Light</vt:lpstr>
      <vt:lpstr>Open Sans Semibold</vt:lpstr>
      <vt:lpstr>Segoe UI</vt:lpstr>
      <vt:lpstr>Symbol</vt:lpstr>
      <vt:lpstr>Times New Roman</vt:lpstr>
      <vt:lpstr>Uni Sans</vt:lpstr>
      <vt:lpstr>Wingdings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Curricular Integration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Jenn Putnam</dc:creator>
  <dc:description/>
  <cp:lastModifiedBy>pppp</cp:lastModifiedBy>
  <cp:revision>128</cp:revision>
  <cp:lastPrinted>2017-10-19T18:18:02Z</cp:lastPrinted>
  <dcterms:created xsi:type="dcterms:W3CDTF">2016-03-04T02:55:23Z</dcterms:created>
  <dcterms:modified xsi:type="dcterms:W3CDTF">2017-11-10T15:56:27Z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4</vt:i4>
  </property>
  <property fmtid="{D5CDD505-2E9C-101B-9397-08002B2CF9AE}" pid="8" name="PresentationFormat">
    <vt:lpwstr>On-screen Show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17</vt:i4>
  </property>
</Properties>
</file>